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8" r:id="rId1"/>
  </p:sldMasterIdLst>
  <p:sldIdLst>
    <p:sldId id="256" r:id="rId2"/>
    <p:sldId id="257" r:id="rId3"/>
    <p:sldId id="258" r:id="rId4"/>
    <p:sldId id="259" r:id="rId5"/>
    <p:sldId id="270" r:id="rId6"/>
    <p:sldId id="261" r:id="rId7"/>
    <p:sldId id="262" r:id="rId8"/>
    <p:sldId id="264" r:id="rId9"/>
    <p:sldId id="273" r:id="rId10"/>
    <p:sldId id="265" r:id="rId11"/>
    <p:sldId id="266" r:id="rId12"/>
    <p:sldId id="272" r:id="rId13"/>
    <p:sldId id="271" r:id="rId14"/>
    <p:sldId id="274" r:id="rId15"/>
    <p:sldId id="267" r:id="rId16"/>
    <p:sldId id="269" r:id="rId17"/>
    <p:sldId id="268" r:id="rId18"/>
    <p:sldId id="275" r:id="rId19"/>
    <p:sldId id="276" r:id="rId20"/>
    <p:sldId id="277" r:id="rId21"/>
    <p:sldId id="278" r:id="rId22"/>
    <p:sldId id="279" r:id="rId23"/>
    <p:sldId id="280" r:id="rId24"/>
    <p:sldId id="281" r:id="rId25"/>
    <p:sldId id="282" r:id="rId26"/>
    <p:sldId id="283" r:id="rId27"/>
    <p:sldId id="312" r:id="rId28"/>
    <p:sldId id="308" r:id="rId29"/>
    <p:sldId id="309" r:id="rId30"/>
    <p:sldId id="310" r:id="rId31"/>
    <p:sldId id="311" r:id="rId32"/>
    <p:sldId id="285" r:id="rId33"/>
    <p:sldId id="286" r:id="rId34"/>
    <p:sldId id="287" r:id="rId35"/>
    <p:sldId id="288" r:id="rId36"/>
    <p:sldId id="314" r:id="rId37"/>
    <p:sldId id="289" r:id="rId38"/>
    <p:sldId id="290" r:id="rId39"/>
    <p:sldId id="291" r:id="rId40"/>
    <p:sldId id="313" r:id="rId41"/>
    <p:sldId id="292" r:id="rId42"/>
    <p:sldId id="293" r:id="rId43"/>
    <p:sldId id="295" r:id="rId44"/>
    <p:sldId id="296" r:id="rId45"/>
    <p:sldId id="29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74" d="100"/>
          <a:sy n="74" d="100"/>
        </p:scale>
        <p:origin x="57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955F07E-7E33-4F04-9608-871820A30248}"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5C7789-6D57-4B92-87EC-8165A1D419C8}" type="slidenum">
              <a:rPr lang="en-US" smtClean="0"/>
              <a:t>‹#›</a:t>
            </a:fld>
            <a:endParaRPr lang="en-US"/>
          </a:p>
        </p:txBody>
      </p:sp>
    </p:spTree>
    <p:extLst>
      <p:ext uri="{BB962C8B-B14F-4D97-AF65-F5344CB8AC3E}">
        <p14:creationId xmlns:p14="http://schemas.microsoft.com/office/powerpoint/2010/main" val="1861683847"/>
      </p:ext>
    </p:extLst>
  </p:cSld>
  <p:clrMapOvr>
    <a:masterClrMapping/>
  </p:clrMapOvr>
  <p:transition spd="slow">
    <p:push dir="u"/>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955F07E-7E33-4F04-9608-871820A30248}"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5C7789-6D57-4B92-87EC-8165A1D419C8}" type="slidenum">
              <a:rPr lang="en-US" smtClean="0"/>
              <a:t>‹#›</a:t>
            </a:fld>
            <a:endParaRPr lang="en-US"/>
          </a:p>
        </p:txBody>
      </p:sp>
    </p:spTree>
    <p:extLst>
      <p:ext uri="{BB962C8B-B14F-4D97-AF65-F5344CB8AC3E}">
        <p14:creationId xmlns:p14="http://schemas.microsoft.com/office/powerpoint/2010/main" val="201806124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955F07E-7E33-4F04-9608-871820A30248}"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5C7789-6D57-4B92-87EC-8165A1D419C8}"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3702572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955F07E-7E33-4F04-9608-871820A30248}"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5C7789-6D57-4B92-87EC-8165A1D419C8}" type="slidenum">
              <a:rPr lang="en-US" smtClean="0"/>
              <a:t>‹#›</a:t>
            </a:fld>
            <a:endParaRPr lang="en-US"/>
          </a:p>
        </p:txBody>
      </p:sp>
    </p:spTree>
    <p:extLst>
      <p:ext uri="{BB962C8B-B14F-4D97-AF65-F5344CB8AC3E}">
        <p14:creationId xmlns:p14="http://schemas.microsoft.com/office/powerpoint/2010/main" val="248884291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955F07E-7E33-4F04-9608-871820A30248}"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5C7789-6D57-4B92-87EC-8165A1D419C8}"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1127523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955F07E-7E33-4F04-9608-871820A30248}"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5C7789-6D57-4B92-87EC-8165A1D419C8}" type="slidenum">
              <a:rPr lang="en-US" smtClean="0"/>
              <a:t>‹#›</a:t>
            </a:fld>
            <a:endParaRPr lang="en-US"/>
          </a:p>
        </p:txBody>
      </p:sp>
    </p:spTree>
    <p:extLst>
      <p:ext uri="{BB962C8B-B14F-4D97-AF65-F5344CB8AC3E}">
        <p14:creationId xmlns:p14="http://schemas.microsoft.com/office/powerpoint/2010/main" val="378719674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55F07E-7E33-4F04-9608-871820A30248}"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5C7789-6D57-4B92-87EC-8165A1D419C8}" type="slidenum">
              <a:rPr lang="en-US" smtClean="0"/>
              <a:t>‹#›</a:t>
            </a:fld>
            <a:endParaRPr lang="en-US"/>
          </a:p>
        </p:txBody>
      </p:sp>
    </p:spTree>
    <p:extLst>
      <p:ext uri="{BB962C8B-B14F-4D97-AF65-F5344CB8AC3E}">
        <p14:creationId xmlns:p14="http://schemas.microsoft.com/office/powerpoint/2010/main" val="1172433107"/>
      </p:ext>
    </p:extLst>
  </p:cSld>
  <p:clrMapOvr>
    <a:masterClrMapping/>
  </p:clrMapOvr>
  <p:transition spd="slow">
    <p:push dir="u"/>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55F07E-7E33-4F04-9608-871820A30248}"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5C7789-6D57-4B92-87EC-8165A1D419C8}" type="slidenum">
              <a:rPr lang="en-US" smtClean="0"/>
              <a:t>‹#›</a:t>
            </a:fld>
            <a:endParaRPr lang="en-US"/>
          </a:p>
        </p:txBody>
      </p:sp>
    </p:spTree>
    <p:extLst>
      <p:ext uri="{BB962C8B-B14F-4D97-AF65-F5344CB8AC3E}">
        <p14:creationId xmlns:p14="http://schemas.microsoft.com/office/powerpoint/2010/main" val="2105833989"/>
      </p:ext>
    </p:extLst>
  </p:cSld>
  <p:clrMapOvr>
    <a:masterClrMapping/>
  </p:clrMapOvr>
  <p:transition spd="slow">
    <p:push di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55F07E-7E33-4F04-9608-871820A30248}"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5C7789-6D57-4B92-87EC-8165A1D419C8}" type="slidenum">
              <a:rPr lang="en-US" smtClean="0"/>
              <a:t>‹#›</a:t>
            </a:fld>
            <a:endParaRPr lang="en-US"/>
          </a:p>
        </p:txBody>
      </p:sp>
    </p:spTree>
    <p:extLst>
      <p:ext uri="{BB962C8B-B14F-4D97-AF65-F5344CB8AC3E}">
        <p14:creationId xmlns:p14="http://schemas.microsoft.com/office/powerpoint/2010/main" val="2088422806"/>
      </p:ext>
    </p:extLst>
  </p:cSld>
  <p:clrMapOvr>
    <a:masterClrMapping/>
  </p:clrMapOvr>
  <p:transition spd="slow">
    <p:push di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955F07E-7E33-4F04-9608-871820A30248}"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5C7789-6D57-4B92-87EC-8165A1D419C8}" type="slidenum">
              <a:rPr lang="en-US" smtClean="0"/>
              <a:t>‹#›</a:t>
            </a:fld>
            <a:endParaRPr lang="en-US"/>
          </a:p>
        </p:txBody>
      </p:sp>
    </p:spTree>
    <p:extLst>
      <p:ext uri="{BB962C8B-B14F-4D97-AF65-F5344CB8AC3E}">
        <p14:creationId xmlns:p14="http://schemas.microsoft.com/office/powerpoint/2010/main" val="1446245138"/>
      </p:ext>
    </p:extLst>
  </p:cSld>
  <p:clrMapOvr>
    <a:masterClrMapping/>
  </p:clrMapOvr>
  <p:transition spd="slow">
    <p:push di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55F07E-7E33-4F04-9608-871820A30248}" type="datetimeFigureOut">
              <a:rPr lang="en-US" smtClean="0"/>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5C7789-6D57-4B92-87EC-8165A1D419C8}" type="slidenum">
              <a:rPr lang="en-US" smtClean="0"/>
              <a:t>‹#›</a:t>
            </a:fld>
            <a:endParaRPr lang="en-US"/>
          </a:p>
        </p:txBody>
      </p:sp>
    </p:spTree>
    <p:extLst>
      <p:ext uri="{BB962C8B-B14F-4D97-AF65-F5344CB8AC3E}">
        <p14:creationId xmlns:p14="http://schemas.microsoft.com/office/powerpoint/2010/main" val="370963556"/>
      </p:ext>
    </p:extLst>
  </p:cSld>
  <p:clrMapOvr>
    <a:masterClrMapping/>
  </p:clrMapOvr>
  <p:transition spd="slow">
    <p:push di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955F07E-7E33-4F04-9608-871820A30248}" type="datetimeFigureOut">
              <a:rPr lang="en-US" smtClean="0"/>
              <a:t>11/4/2019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5C7789-6D57-4B92-87EC-8165A1D419C8}" type="slidenum">
              <a:rPr lang="en-US" smtClean="0"/>
              <a:t>‹#›</a:t>
            </a:fld>
            <a:endParaRPr lang="en-US"/>
          </a:p>
        </p:txBody>
      </p:sp>
    </p:spTree>
    <p:extLst>
      <p:ext uri="{BB962C8B-B14F-4D97-AF65-F5344CB8AC3E}">
        <p14:creationId xmlns:p14="http://schemas.microsoft.com/office/powerpoint/2010/main" val="198098139"/>
      </p:ext>
    </p:extLst>
  </p:cSld>
  <p:clrMapOvr>
    <a:masterClrMapping/>
  </p:clrMapOvr>
  <p:transition spd="slow">
    <p:push di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955F07E-7E33-4F04-9608-871820A30248}" type="datetimeFigureOut">
              <a:rPr lang="en-US" smtClean="0"/>
              <a:t>11/4/2019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5C7789-6D57-4B92-87EC-8165A1D419C8}" type="slidenum">
              <a:rPr lang="en-US" smtClean="0"/>
              <a:t>‹#›</a:t>
            </a:fld>
            <a:endParaRPr lang="en-US"/>
          </a:p>
        </p:txBody>
      </p:sp>
    </p:spTree>
    <p:extLst>
      <p:ext uri="{BB962C8B-B14F-4D97-AF65-F5344CB8AC3E}">
        <p14:creationId xmlns:p14="http://schemas.microsoft.com/office/powerpoint/2010/main" val="2263437328"/>
      </p:ext>
    </p:extLst>
  </p:cSld>
  <p:clrMapOvr>
    <a:masterClrMapping/>
  </p:clrMapOvr>
  <p:transition spd="slow">
    <p:push dir="u"/>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55F07E-7E33-4F04-9608-871820A30248}" type="datetimeFigureOut">
              <a:rPr lang="en-US" smtClean="0"/>
              <a:t>11/4/2019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5C7789-6D57-4B92-87EC-8165A1D419C8}" type="slidenum">
              <a:rPr lang="en-US" smtClean="0"/>
              <a:t>‹#›</a:t>
            </a:fld>
            <a:endParaRPr lang="en-US"/>
          </a:p>
        </p:txBody>
      </p:sp>
    </p:spTree>
    <p:extLst>
      <p:ext uri="{BB962C8B-B14F-4D97-AF65-F5344CB8AC3E}">
        <p14:creationId xmlns:p14="http://schemas.microsoft.com/office/powerpoint/2010/main" val="1639436087"/>
      </p:ext>
    </p:extLst>
  </p:cSld>
  <p:clrMapOvr>
    <a:masterClrMapping/>
  </p:clrMapOvr>
  <p:transition spd="slow">
    <p:push dir="u"/>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955F07E-7E33-4F04-9608-871820A30248}" type="datetimeFigureOut">
              <a:rPr lang="en-US" smtClean="0"/>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5C7789-6D57-4B92-87EC-8165A1D419C8}" type="slidenum">
              <a:rPr lang="en-US" smtClean="0"/>
              <a:t>‹#›</a:t>
            </a:fld>
            <a:endParaRPr lang="en-US"/>
          </a:p>
        </p:txBody>
      </p:sp>
    </p:spTree>
    <p:extLst>
      <p:ext uri="{BB962C8B-B14F-4D97-AF65-F5344CB8AC3E}">
        <p14:creationId xmlns:p14="http://schemas.microsoft.com/office/powerpoint/2010/main" val="2317696577"/>
      </p:ext>
    </p:extLst>
  </p:cSld>
  <p:clrMapOvr>
    <a:masterClrMapping/>
  </p:clrMapOvr>
  <p:transition spd="slow">
    <p:push dir="u"/>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955F07E-7E33-4F04-9608-871820A30248}" type="datetimeFigureOut">
              <a:rPr lang="en-US" smtClean="0"/>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5C7789-6D57-4B92-87EC-8165A1D419C8}" type="slidenum">
              <a:rPr lang="en-US" smtClean="0"/>
              <a:t>‹#›</a:t>
            </a:fld>
            <a:endParaRPr lang="en-US"/>
          </a:p>
        </p:txBody>
      </p:sp>
    </p:spTree>
    <p:extLst>
      <p:ext uri="{BB962C8B-B14F-4D97-AF65-F5344CB8AC3E}">
        <p14:creationId xmlns:p14="http://schemas.microsoft.com/office/powerpoint/2010/main" val="2828367895"/>
      </p:ext>
    </p:extLst>
  </p:cSld>
  <p:clrMapOvr>
    <a:masterClrMapping/>
  </p:clrMapOvr>
  <p:transition spd="slow">
    <p:push dir="u"/>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955F07E-7E33-4F04-9608-871820A30248}" type="datetimeFigureOut">
              <a:rPr lang="en-US" smtClean="0"/>
              <a:t>11/4/2019</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475C7789-6D57-4B92-87EC-8165A1D419C8}" type="slidenum">
              <a:rPr lang="en-US" smtClean="0"/>
              <a:t>‹#›</a:t>
            </a:fld>
            <a:endParaRPr lang="en-US"/>
          </a:p>
        </p:txBody>
      </p:sp>
    </p:spTree>
    <p:extLst>
      <p:ext uri="{BB962C8B-B14F-4D97-AF65-F5344CB8AC3E}">
        <p14:creationId xmlns:p14="http://schemas.microsoft.com/office/powerpoint/2010/main" val="82329776"/>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 id="2147483891" r:id="rId13"/>
    <p:sldLayoutId id="2147483892" r:id="rId14"/>
    <p:sldLayoutId id="2147483893" r:id="rId15"/>
    <p:sldLayoutId id="2147483894" r:id="rId16"/>
  </p:sldLayoutIdLst>
  <p:transition spd="slow">
    <p:push dir="u"/>
  </p:transition>
  <p:timing>
    <p:tnLst>
      <p:par>
        <p:cTn id="1" dur="indefinite" restart="never" nodeType="tmRoot"/>
      </p:par>
    </p:tnLst>
  </p:timing>
  <p:txStyles>
    <p:title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208" y="2923504"/>
            <a:ext cx="9790767" cy="3934495"/>
          </a:xfrm>
        </p:spPr>
        <p:txBody>
          <a:bodyPr>
            <a:normAutofit fontScale="85000" lnSpcReduction="20000"/>
          </a:bodyPr>
          <a:lstStyle/>
          <a:p>
            <a:pPr algn="r" rtl="1"/>
            <a:endParaRPr lang="fa-IR" dirty="0"/>
          </a:p>
          <a:p>
            <a:pPr algn="r" rtl="1"/>
            <a:endParaRPr lang="fa-IR" dirty="0" smtClean="0"/>
          </a:p>
          <a:p>
            <a:pPr algn="r" rtl="1"/>
            <a:endParaRPr lang="fa-IR" dirty="0"/>
          </a:p>
          <a:p>
            <a:pPr algn="r" rtl="1"/>
            <a:endParaRPr lang="fa-IR" sz="1900" dirty="0" smtClean="0"/>
          </a:p>
          <a:p>
            <a:pPr algn="ctr" rtl="1"/>
            <a:r>
              <a:rPr lang="en-US" sz="9600" dirty="0">
                <a:solidFill>
                  <a:schemeClr val="accent1">
                    <a:lumMod val="50000"/>
                  </a:schemeClr>
                </a:solidFill>
                <a:latin typeface="Aharoni" panose="02010803020104030203" pitchFamily="2" charset="-79"/>
                <a:cs typeface="Aharoni" panose="02010803020104030203" pitchFamily="2" charset="-79"/>
              </a:rPr>
              <a:t>C</a:t>
            </a:r>
            <a:r>
              <a:rPr lang="en-US" sz="9600" dirty="0" smtClean="0">
                <a:solidFill>
                  <a:schemeClr val="accent1">
                    <a:lumMod val="50000"/>
                  </a:schemeClr>
                </a:solidFill>
                <a:latin typeface="Aharoni" panose="02010803020104030203" pitchFamily="2" charset="-79"/>
                <a:cs typeface="Aharoni" panose="02010803020104030203" pitchFamily="2" charset="-79"/>
              </a:rPr>
              <a:t>linical </a:t>
            </a:r>
            <a:r>
              <a:rPr lang="en-US" sz="9600" dirty="0">
                <a:solidFill>
                  <a:schemeClr val="accent1">
                    <a:lumMod val="50000"/>
                  </a:schemeClr>
                </a:solidFill>
                <a:latin typeface="Aharoni" panose="02010803020104030203" pitchFamily="2" charset="-79"/>
                <a:cs typeface="Aharoni" panose="02010803020104030203" pitchFamily="2" charset="-79"/>
              </a:rPr>
              <a:t>K</a:t>
            </a:r>
            <a:r>
              <a:rPr lang="en-US" sz="9600" dirty="0" smtClean="0">
                <a:solidFill>
                  <a:schemeClr val="accent1">
                    <a:lumMod val="50000"/>
                  </a:schemeClr>
                </a:solidFill>
                <a:latin typeface="Aharoni" panose="02010803020104030203" pitchFamily="2" charset="-79"/>
                <a:cs typeface="Aharoni" panose="02010803020104030203" pitchFamily="2" charset="-79"/>
              </a:rPr>
              <a:t>ey</a:t>
            </a:r>
            <a:endParaRPr lang="fa-IR" sz="9600" dirty="0" smtClean="0">
              <a:solidFill>
                <a:schemeClr val="accent1">
                  <a:lumMod val="50000"/>
                </a:schemeClr>
              </a:solidFill>
              <a:latin typeface="Aharoni" panose="02010803020104030203" pitchFamily="2" charset="-79"/>
            </a:endParaRPr>
          </a:p>
          <a:p>
            <a:pPr algn="ctr" rtl="1"/>
            <a:endParaRPr lang="en-US" dirty="0" smtClean="0">
              <a:latin typeface="Tahoma" panose="020B0604030504040204" pitchFamily="34" charset="0"/>
              <a:ea typeface="Tahoma" panose="020B0604030504040204" pitchFamily="34" charset="0"/>
              <a:cs typeface="Tahoma" panose="020B0604030504040204" pitchFamily="34" charset="0"/>
            </a:endParaRPr>
          </a:p>
          <a:p>
            <a:pPr algn="ctr" rtl="1"/>
            <a:r>
              <a:rPr lang="fa-IR" dirty="0" smtClean="0">
                <a:latin typeface="Tahoma" panose="020B0604030504040204" pitchFamily="34" charset="0"/>
                <a:ea typeface="Tahoma" panose="020B0604030504040204" pitchFamily="34" charset="0"/>
                <a:cs typeface="Tahoma" panose="020B0604030504040204" pitchFamily="34" charset="0"/>
              </a:rPr>
              <a:t>تهیه کننده: مهندس فریده تکلو</a:t>
            </a:r>
            <a:endParaRPr lang="en-US" dirty="0" smtClean="0">
              <a:latin typeface="Tahoma" panose="020B0604030504040204" pitchFamily="34" charset="0"/>
              <a:ea typeface="Tahoma" panose="020B0604030504040204" pitchFamily="34" charset="0"/>
              <a:cs typeface="Tahoma" panose="020B0604030504040204" pitchFamily="34" charset="0"/>
            </a:endParaRPr>
          </a:p>
          <a:p>
            <a:pPr algn="ctr" rtl="1"/>
            <a:endParaRPr lang="en-US" dirty="0" smtClean="0">
              <a:latin typeface="Tahoma" panose="020B0604030504040204" pitchFamily="34" charset="0"/>
              <a:ea typeface="Tahoma" panose="020B0604030504040204" pitchFamily="34" charset="0"/>
              <a:cs typeface="Tahoma" panose="020B0604030504040204" pitchFamily="34" charset="0"/>
            </a:endParaRPr>
          </a:p>
          <a:p>
            <a:pPr algn="ctr" rtl="1"/>
            <a:endParaRPr lang="en-US" dirty="0">
              <a:latin typeface="Tahoma" panose="020B0604030504040204" pitchFamily="34" charset="0"/>
              <a:ea typeface="Tahoma" panose="020B0604030504040204" pitchFamily="34" charset="0"/>
              <a:cs typeface="Tahoma" panose="020B0604030504040204" pitchFamily="34" charset="0"/>
            </a:endParaRPr>
          </a:p>
          <a:p>
            <a:pPr algn="ctr" rtl="1"/>
            <a:r>
              <a:rPr lang="fa-IR" dirty="0">
                <a:latin typeface="Tahoma" panose="020B0604030504040204" pitchFamily="34" charset="0"/>
                <a:ea typeface="Tahoma" panose="020B0604030504040204" pitchFamily="34" charset="0"/>
                <a:cs typeface="Tahoma" panose="020B0604030504040204" pitchFamily="34" charset="0"/>
              </a:rPr>
              <a:t> </a:t>
            </a:r>
            <a:r>
              <a:rPr lang="fa-IR" dirty="0" smtClean="0">
                <a:latin typeface="Tahoma" panose="020B0604030504040204" pitchFamily="34" charset="0"/>
                <a:ea typeface="Tahoma" panose="020B0604030504040204" pitchFamily="34" charset="0"/>
                <a:cs typeface="Tahoma" panose="020B0604030504040204" pitchFamily="34" charset="0"/>
              </a:rPr>
              <a:t>                                                                                    </a:t>
            </a:r>
          </a:p>
          <a:p>
            <a:pPr rtl="1"/>
            <a:endParaRPr lang="fa-IR" dirty="0" smtClean="0">
              <a:latin typeface="Tahoma" panose="020B0604030504040204" pitchFamily="34" charset="0"/>
              <a:ea typeface="Tahoma" panose="020B0604030504040204" pitchFamily="34" charset="0"/>
              <a:cs typeface="Tahoma" panose="020B0604030504040204" pitchFamily="34" charset="0"/>
            </a:endParaRPr>
          </a:p>
          <a:p>
            <a:pPr rtl="1"/>
            <a:endParaRPr lang="en-US" dirty="0">
              <a:latin typeface="Tahoma" panose="020B0604030504040204" pitchFamily="34" charset="0"/>
              <a:ea typeface="Tahoma" panose="020B0604030504040204" pitchFamily="34" charset="0"/>
              <a:cs typeface="Tahoma" panose="020B0604030504040204" pitchFamily="34" charset="0"/>
            </a:endParaRPr>
          </a:p>
          <a:p>
            <a:pPr algn="ctr" rtl="1"/>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5280" y="332509"/>
            <a:ext cx="6476345" cy="2062961"/>
          </a:xfrm>
          <a:prstGeom prst="rect">
            <a:avLst/>
          </a:prstGeom>
        </p:spPr>
      </p:pic>
    </p:spTree>
    <p:extLst>
      <p:ext uri="{BB962C8B-B14F-4D97-AF65-F5344CB8AC3E}">
        <p14:creationId xmlns:p14="http://schemas.microsoft.com/office/powerpoint/2010/main" val="2865254485"/>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4759036" y="3387434"/>
            <a:ext cx="509154" cy="467591"/>
          </a:xfrm>
          <a:prstGeom prst="ellipse">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589212" y="207818"/>
            <a:ext cx="8915400" cy="5703404"/>
          </a:xfrm>
        </p:spPr>
        <p:txBody>
          <a:bodyPr/>
          <a:lstStyle/>
          <a:p>
            <a:pPr algn="r" rtl="1"/>
            <a:r>
              <a:rPr lang="fa-IR" dirty="0" smtClean="0"/>
              <a:t>با وارد کردن موضوع کتاب و انتخاب </a:t>
            </a:r>
            <a:r>
              <a:rPr lang="en-US" dirty="0" smtClean="0"/>
              <a:t>Book </a:t>
            </a:r>
            <a:r>
              <a:rPr lang="fa-IR" dirty="0" smtClean="0"/>
              <a:t> ، کتابهای مربوطه نمایش داده می شوند . به عنوان مثال با وارد کردن کلمه </a:t>
            </a:r>
            <a:r>
              <a:rPr lang="en-US" dirty="0" smtClean="0"/>
              <a:t>geriatric</a:t>
            </a:r>
            <a:r>
              <a:rPr lang="fa-IR" dirty="0" smtClean="0"/>
              <a:t> در کادر جستجو و انتخاب </a:t>
            </a:r>
            <a:r>
              <a:rPr lang="en-US" dirty="0" smtClean="0"/>
              <a:t>Book </a:t>
            </a:r>
            <a:r>
              <a:rPr lang="fa-IR" dirty="0" smtClean="0"/>
              <a:t> ، کتابهایی باعنوان و سر فصل </a:t>
            </a:r>
            <a:r>
              <a:rPr lang="en-US" dirty="0" smtClean="0"/>
              <a:t>geriatric </a:t>
            </a:r>
            <a:r>
              <a:rPr lang="fa-IR" dirty="0" smtClean="0"/>
              <a:t> نمایش داده خواهد شد</a:t>
            </a:r>
          </a:p>
          <a:p>
            <a:pPr algn="r" rtl="1"/>
            <a:endParaRPr lang="en-US" dirty="0"/>
          </a:p>
        </p:txBody>
      </p:sp>
      <p:pic>
        <p:nvPicPr>
          <p:cNvPr id="4" name="Picture 3"/>
          <p:cNvPicPr>
            <a:picLocks noChangeAspect="1"/>
          </p:cNvPicPr>
          <p:nvPr/>
        </p:nvPicPr>
        <p:blipFill>
          <a:blip r:embed="rId2"/>
          <a:stretch>
            <a:fillRect/>
          </a:stretch>
        </p:blipFill>
        <p:spPr>
          <a:xfrm>
            <a:off x="264276" y="1466689"/>
            <a:ext cx="11927724" cy="5391311"/>
          </a:xfrm>
          <a:prstGeom prst="rect">
            <a:avLst/>
          </a:prstGeom>
          <a:ln>
            <a:solidFill>
              <a:schemeClr val="bg1"/>
            </a:solidFill>
          </a:ln>
        </p:spPr>
      </p:pic>
    </p:spTree>
    <p:extLst>
      <p:ext uri="{BB962C8B-B14F-4D97-AF65-F5344CB8AC3E}">
        <p14:creationId xmlns:p14="http://schemas.microsoft.com/office/powerpoint/2010/main" val="1921068220"/>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12192001" cy="7006590"/>
          </a:xfrm>
          <a:prstGeom prst="rect">
            <a:avLst/>
          </a:prstGeom>
        </p:spPr>
      </p:pic>
      <p:sp>
        <p:nvSpPr>
          <p:cNvPr id="2" name="TextBox 1"/>
          <p:cNvSpPr txBox="1"/>
          <p:nvPr/>
        </p:nvSpPr>
        <p:spPr>
          <a:xfrm>
            <a:off x="2171701" y="2150919"/>
            <a:ext cx="17145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r" rtl="1"/>
            <a:r>
              <a:rPr lang="fa-IR" dirty="0" smtClean="0"/>
              <a:t>فصلی از کتاب </a:t>
            </a:r>
            <a:endParaRPr lang="en-US" dirty="0"/>
          </a:p>
        </p:txBody>
      </p:sp>
    </p:spTree>
    <p:extLst>
      <p:ext uri="{BB962C8B-B14F-4D97-AF65-F5344CB8AC3E}">
        <p14:creationId xmlns:p14="http://schemas.microsoft.com/office/powerpoint/2010/main" val="3246719114"/>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436418"/>
            <a:ext cx="8915400" cy="5474804"/>
          </a:xfrm>
        </p:spPr>
        <p:txBody>
          <a:bodyPr>
            <a:normAutofit/>
          </a:bodyPr>
          <a:lstStyle/>
          <a:p>
            <a:pPr algn="r" rtl="1"/>
            <a:endParaRPr lang="fa-IR" dirty="0" smtClean="0"/>
          </a:p>
          <a:p>
            <a:pPr algn="r" rtl="1"/>
            <a:r>
              <a:rPr lang="fa-IR" dirty="0" smtClean="0">
                <a:cs typeface="+mj-cs"/>
              </a:rPr>
              <a:t>قسمت </a:t>
            </a:r>
            <a:r>
              <a:rPr lang="en-US" dirty="0" smtClean="0">
                <a:cs typeface="+mj-cs"/>
              </a:rPr>
              <a:t>Outline </a:t>
            </a:r>
            <a:r>
              <a:rPr lang="fa-IR" dirty="0" smtClean="0">
                <a:cs typeface="+mj-cs"/>
              </a:rPr>
              <a:t> در سمت چپ صفحه، تورق سریع در فصل مورد نظر کتاب را ممکن</a:t>
            </a:r>
          </a:p>
          <a:p>
            <a:pPr algn="r" rtl="1"/>
            <a:r>
              <a:rPr lang="fa-IR" dirty="0" smtClean="0">
                <a:cs typeface="+mj-cs"/>
              </a:rPr>
              <a:t> می سازد. </a:t>
            </a:r>
          </a:p>
          <a:p>
            <a:pPr algn="r" rtl="1"/>
            <a:endParaRPr lang="fa-IR" dirty="0">
              <a:cs typeface="+mj-cs"/>
            </a:endParaRPr>
          </a:p>
          <a:p>
            <a:pPr algn="r" rtl="1"/>
            <a:r>
              <a:rPr lang="fa-IR" dirty="0" smtClean="0">
                <a:cs typeface="+mj-cs"/>
              </a:rPr>
              <a:t>قسمت راست صفحه ، اطلاعات کتابشناختی کتاب را می توان دید. </a:t>
            </a:r>
            <a:endParaRPr lang="fa-IR" dirty="0">
              <a:cs typeface="+mj-cs"/>
            </a:endParaRPr>
          </a:p>
          <a:p>
            <a:pPr marL="0" indent="0" algn="r" rtl="1">
              <a:buNone/>
            </a:pPr>
            <a:endParaRPr lang="fa-IR" dirty="0" smtClean="0">
              <a:cs typeface="+mj-cs"/>
            </a:endParaRPr>
          </a:p>
          <a:p>
            <a:pPr algn="r" rtl="1"/>
            <a:r>
              <a:rPr lang="fa-IR" dirty="0" smtClean="0">
                <a:cs typeface="+mj-cs"/>
              </a:rPr>
              <a:t>دانلود کامل کتاب در پایگاه کلینیکال کی امکان پذیر نیست اما فصلهای کتاب را می توان با انتخاب </a:t>
            </a:r>
            <a:r>
              <a:rPr lang="en-US" dirty="0" smtClean="0">
                <a:cs typeface="+mj-cs"/>
              </a:rPr>
              <a:t>pdf </a:t>
            </a:r>
            <a:r>
              <a:rPr lang="fa-IR" dirty="0" smtClean="0">
                <a:cs typeface="+mj-cs"/>
              </a:rPr>
              <a:t> کنار عنوان کتاب دانلود کرد. </a:t>
            </a:r>
          </a:p>
          <a:p>
            <a:pPr marL="0" indent="0" algn="r" rtl="1">
              <a:buNone/>
            </a:pPr>
            <a:endParaRPr lang="fa-IR" dirty="0" smtClean="0">
              <a:cs typeface="+mj-cs"/>
            </a:endParaRPr>
          </a:p>
          <a:p>
            <a:pPr algn="r" rtl="1"/>
            <a:r>
              <a:rPr lang="fa-IR" dirty="0" smtClean="0">
                <a:cs typeface="+mj-cs"/>
              </a:rPr>
              <a:t>در بعضی از کتابها امکان دانلود فصلهای کتاب غیر فعال است ولی میتوان کتاب را بصورت آنلاین مطالعه کرد و عکسهای آن را نیز در کامپیوتر شخصی خود ذخیره نمود . برای اینکار روی عکس مورد نظر کلیک راست کرده و گزینه </a:t>
            </a:r>
            <a:r>
              <a:rPr lang="en-US" dirty="0" smtClean="0">
                <a:cs typeface="+mj-cs"/>
              </a:rPr>
              <a:t>save picture as</a:t>
            </a:r>
            <a:r>
              <a:rPr lang="fa-IR" dirty="0" smtClean="0">
                <a:cs typeface="+mj-cs"/>
              </a:rPr>
              <a:t> را انتخاب کنید. </a:t>
            </a:r>
          </a:p>
          <a:p>
            <a:pPr algn="r" rtl="1"/>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4491" y="5429250"/>
            <a:ext cx="3200400" cy="1428750"/>
          </a:xfrm>
          <a:prstGeom prst="rect">
            <a:avLst/>
          </a:prstGeom>
        </p:spPr>
      </p:pic>
    </p:spTree>
    <p:extLst>
      <p:ext uri="{BB962C8B-B14F-4D97-AF65-F5344CB8AC3E}">
        <p14:creationId xmlns:p14="http://schemas.microsoft.com/office/powerpoint/2010/main" val="1117191554"/>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454727" y="987136"/>
            <a:ext cx="945573" cy="6697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590309" y="1656895"/>
            <a:ext cx="1413164" cy="649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2"/>
          <a:stretch>
            <a:fillRect/>
          </a:stretch>
        </p:blipFill>
        <p:spPr>
          <a:xfrm>
            <a:off x="-533400" y="0"/>
            <a:ext cx="12656127" cy="6858000"/>
          </a:xfrm>
          <a:prstGeom prst="rect">
            <a:avLst/>
          </a:prstGeom>
        </p:spPr>
      </p:pic>
      <p:sp>
        <p:nvSpPr>
          <p:cNvPr id="5" name="TextBox 4"/>
          <p:cNvSpPr txBox="1"/>
          <p:nvPr/>
        </p:nvSpPr>
        <p:spPr>
          <a:xfrm>
            <a:off x="0" y="2026227"/>
            <a:ext cx="1028700" cy="369332"/>
          </a:xfrm>
          <a:prstGeom prst="rect">
            <a:avLst/>
          </a:prstGeom>
          <a:noFill/>
        </p:spPr>
        <p:txBody>
          <a:bodyPr wrap="square" rtlCol="0">
            <a:spAutoFit/>
          </a:bodyPr>
          <a:lstStyle/>
          <a:p>
            <a:pPr algn="r" rtl="1"/>
            <a:endParaRPr lang="en-US" dirty="0"/>
          </a:p>
        </p:txBody>
      </p:sp>
      <p:sp>
        <p:nvSpPr>
          <p:cNvPr id="2" name="TextBox 1"/>
          <p:cNvSpPr txBox="1"/>
          <p:nvPr/>
        </p:nvSpPr>
        <p:spPr>
          <a:xfrm>
            <a:off x="5969144" y="1813595"/>
            <a:ext cx="1776846" cy="25391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r" rtl="1"/>
            <a:r>
              <a:rPr lang="fa-IR" sz="1050" dirty="0" smtClean="0"/>
              <a:t>دسترسی به فولتکست </a:t>
            </a:r>
            <a:endParaRPr lang="en-US" sz="1050" dirty="0"/>
          </a:p>
        </p:txBody>
      </p:sp>
      <p:sp>
        <p:nvSpPr>
          <p:cNvPr id="9" name="Left Arrow 8"/>
          <p:cNvSpPr/>
          <p:nvPr/>
        </p:nvSpPr>
        <p:spPr>
          <a:xfrm>
            <a:off x="5295467" y="1854880"/>
            <a:ext cx="639041" cy="17134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865428" y="3470529"/>
            <a:ext cx="1326572" cy="41549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r" rtl="1"/>
            <a:r>
              <a:rPr lang="fa-IR" sz="1050" dirty="0" smtClean="0"/>
              <a:t>اطلاعات کتابشناختی مدرک</a:t>
            </a:r>
            <a:endParaRPr lang="en-US" sz="1050" dirty="0"/>
          </a:p>
        </p:txBody>
      </p:sp>
      <p:sp>
        <p:nvSpPr>
          <p:cNvPr id="12" name="Left Arrow 11"/>
          <p:cNvSpPr/>
          <p:nvPr/>
        </p:nvSpPr>
        <p:spPr>
          <a:xfrm>
            <a:off x="10439400" y="3574403"/>
            <a:ext cx="426028" cy="20774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4841415"/>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نحوه جستجوی </a:t>
            </a:r>
            <a:r>
              <a:rPr lang="fa-IR" dirty="0" smtClean="0"/>
              <a:t>مقاله </a:t>
            </a:r>
            <a:r>
              <a:rPr lang="fa-IR" dirty="0"/>
              <a:t>در سایت کلینیکال کی</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47281" y="3239294"/>
            <a:ext cx="2657475" cy="1724025"/>
          </a:xfrm>
        </p:spPr>
      </p:pic>
    </p:spTree>
    <p:extLst>
      <p:ext uri="{BB962C8B-B14F-4D97-AF65-F5344CB8AC3E}">
        <p14:creationId xmlns:p14="http://schemas.microsoft.com/office/powerpoint/2010/main" val="2241413634"/>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6005290"/>
          </a:xfrm>
        </p:spPr>
        <p:txBody>
          <a:bodyPr>
            <a:normAutofit fontScale="90000"/>
          </a:bodyPr>
          <a:lstStyle/>
          <a:p>
            <a:pPr marL="285750" indent="-285750" algn="r" rtl="1">
              <a:buFont typeface="Wingdings" panose="05000000000000000000" pitchFamily="2" charset="2"/>
              <a:buChar char="§"/>
            </a:pPr>
            <a:r>
              <a:rPr lang="fa-IR" sz="1800" dirty="0" smtClean="0">
                <a:cs typeface="+mn-cs"/>
              </a:rPr>
              <a:t>با وارد </a:t>
            </a:r>
            <a:r>
              <a:rPr lang="fa-IR" sz="1800" dirty="0">
                <a:cs typeface="+mn-cs"/>
              </a:rPr>
              <a:t>کردن کلمه </a:t>
            </a:r>
            <a:r>
              <a:rPr lang="en-US" sz="1800" dirty="0">
                <a:cs typeface="+mn-cs"/>
              </a:rPr>
              <a:t>geriatric </a:t>
            </a:r>
            <a:r>
              <a:rPr lang="fa-IR" sz="1800" dirty="0">
                <a:cs typeface="+mn-cs"/>
              </a:rPr>
              <a:t> در کادر جستجو و انتخاب </a:t>
            </a:r>
            <a:r>
              <a:rPr lang="en-US" sz="1800" dirty="0" smtClean="0">
                <a:cs typeface="+mn-cs"/>
              </a:rPr>
              <a:t>Journals </a:t>
            </a:r>
            <a:r>
              <a:rPr lang="fa-IR" sz="1800" dirty="0" smtClean="0">
                <a:cs typeface="+mn-cs"/>
              </a:rPr>
              <a:t> </a:t>
            </a:r>
            <a:r>
              <a:rPr lang="fa-IR" sz="1800" dirty="0">
                <a:cs typeface="+mn-cs"/>
              </a:rPr>
              <a:t>، </a:t>
            </a:r>
            <a:r>
              <a:rPr lang="fa-IR" sz="1800" dirty="0" smtClean="0">
                <a:cs typeface="+mn-cs"/>
              </a:rPr>
              <a:t>مقالاتی با موضوع </a:t>
            </a:r>
            <a:r>
              <a:rPr lang="en-US" sz="1800" dirty="0">
                <a:cs typeface="+mn-cs"/>
              </a:rPr>
              <a:t>geriatric </a:t>
            </a:r>
            <a:r>
              <a:rPr lang="fa-IR" sz="1800" dirty="0">
                <a:cs typeface="+mn-cs"/>
              </a:rPr>
              <a:t> نمایش داده خواهد </a:t>
            </a:r>
            <a:r>
              <a:rPr lang="fa-IR" sz="1800" dirty="0" smtClean="0">
                <a:cs typeface="+mn-cs"/>
              </a:rPr>
              <a:t>شد. </a:t>
            </a:r>
            <a:r>
              <a:rPr lang="fa-IR" sz="1800" dirty="0">
                <a:cs typeface="+mn-cs"/>
              </a:rPr>
              <a:t> </a:t>
            </a:r>
            <a:r>
              <a:rPr lang="fa-IR" sz="1800" dirty="0" smtClean="0">
                <a:cs typeface="+mn-cs"/>
              </a:rPr>
              <a:t>فولتکست مقالات با کلیک بر روی آیکن </a:t>
            </a:r>
            <a:r>
              <a:rPr lang="en-US" sz="1800" dirty="0" smtClean="0">
                <a:cs typeface="+mn-cs"/>
              </a:rPr>
              <a:t>Pdf </a:t>
            </a:r>
            <a:r>
              <a:rPr lang="fa-IR" sz="1800" dirty="0" smtClean="0">
                <a:cs typeface="+mn-cs"/>
              </a:rPr>
              <a:t> قابل دانلود است.</a:t>
            </a:r>
            <a:br>
              <a:rPr lang="fa-IR" sz="1800" dirty="0" smtClean="0">
                <a:cs typeface="+mn-cs"/>
              </a:rPr>
            </a:br>
            <a:r>
              <a:rPr lang="fa-IR" sz="1800" dirty="0">
                <a:cs typeface="+mn-cs"/>
              </a:rPr>
              <a:t/>
            </a:r>
            <a:br>
              <a:rPr lang="fa-IR" sz="1800" dirty="0">
                <a:cs typeface="+mn-cs"/>
              </a:rPr>
            </a:br>
            <a:r>
              <a:rPr lang="fa-IR" sz="1800" dirty="0" smtClean="0">
                <a:cs typeface="+mn-cs"/>
              </a:rPr>
              <a:t>برای اخص کردن مقاله می توان از </a:t>
            </a:r>
            <a:r>
              <a:rPr lang="en-US" sz="1800" dirty="0" smtClean="0">
                <a:cs typeface="+mn-cs"/>
              </a:rPr>
              <a:t>Filter </a:t>
            </a:r>
            <a:r>
              <a:rPr lang="fa-IR" sz="1800" dirty="0" smtClean="0">
                <a:cs typeface="+mn-cs"/>
              </a:rPr>
              <a:t> موجود در بالای مقالات بازیابی شده استفاده کرد:</a:t>
            </a:r>
            <a:br>
              <a:rPr lang="fa-IR" sz="1800" dirty="0" smtClean="0">
                <a:cs typeface="+mn-cs"/>
              </a:rPr>
            </a:br>
            <a:r>
              <a:rPr lang="fa-IR" sz="1800" dirty="0" smtClean="0">
                <a:cs typeface="+mn-cs"/>
              </a:rPr>
              <a:t/>
            </a:r>
            <a:br>
              <a:rPr lang="fa-IR" sz="1800" dirty="0" smtClean="0">
                <a:cs typeface="+mn-cs"/>
              </a:rPr>
            </a:br>
            <a:r>
              <a:rPr lang="fa-IR" sz="1800" dirty="0" smtClean="0">
                <a:cs typeface="+mn-cs"/>
              </a:rPr>
              <a:t>    1-نوع مقاله را در قسمت </a:t>
            </a:r>
            <a:r>
              <a:rPr lang="en-US" sz="1800" dirty="0" smtClean="0">
                <a:cs typeface="+mn-cs"/>
              </a:rPr>
              <a:t>Source type </a:t>
            </a:r>
            <a:r>
              <a:rPr lang="fa-IR" sz="1800" dirty="0">
                <a:cs typeface="+mn-cs"/>
              </a:rPr>
              <a:t> </a:t>
            </a:r>
            <a:r>
              <a:rPr lang="fa-IR" sz="1800" dirty="0" smtClean="0">
                <a:cs typeface="+mn-cs"/>
              </a:rPr>
              <a:t>مشخص می کنیم:</a:t>
            </a:r>
            <a:br>
              <a:rPr lang="fa-IR" sz="1800" dirty="0" smtClean="0">
                <a:cs typeface="+mn-cs"/>
              </a:rPr>
            </a:br>
            <a:r>
              <a:rPr lang="fa-IR" sz="1800" dirty="0">
                <a:cs typeface="+mn-cs"/>
              </a:rPr>
              <a:t> </a:t>
            </a:r>
            <a:r>
              <a:rPr lang="fa-IR" sz="1800" dirty="0" smtClean="0">
                <a:cs typeface="+mn-cs"/>
              </a:rPr>
              <a:t>       </a:t>
            </a:r>
            <a:br>
              <a:rPr lang="fa-IR" sz="1800" dirty="0" smtClean="0">
                <a:cs typeface="+mn-cs"/>
              </a:rPr>
            </a:br>
            <a:r>
              <a:rPr lang="fa-IR" sz="1800" dirty="0">
                <a:cs typeface="+mn-cs"/>
              </a:rPr>
              <a:t> </a:t>
            </a:r>
            <a:r>
              <a:rPr lang="fa-IR" sz="1800" dirty="0" smtClean="0">
                <a:cs typeface="+mn-cs"/>
              </a:rPr>
              <a:t>          * مقالات دارای فولتکست ( </a:t>
            </a:r>
            <a:r>
              <a:rPr lang="en-US" sz="1800" dirty="0" smtClean="0">
                <a:cs typeface="+mn-cs"/>
              </a:rPr>
              <a:t>Full text article</a:t>
            </a:r>
            <a:r>
              <a:rPr lang="fa-IR" sz="1800" dirty="0" smtClean="0">
                <a:cs typeface="+mn-cs"/>
              </a:rPr>
              <a:t>):این مقالات را می توان در سایت مطالعه کرد یا متن کامل آنرا با کلیک بر روی </a:t>
            </a:r>
            <a:r>
              <a:rPr lang="en-US" sz="1800" dirty="0" smtClean="0">
                <a:cs typeface="+mn-cs"/>
              </a:rPr>
              <a:t>Pdf </a:t>
            </a:r>
            <a:r>
              <a:rPr lang="fa-IR" sz="1800" dirty="0" smtClean="0">
                <a:cs typeface="+mn-cs"/>
              </a:rPr>
              <a:t> دریافت و ذخیره و پرینت کرد.</a:t>
            </a:r>
            <a:br>
              <a:rPr lang="fa-IR" sz="1800" dirty="0" smtClean="0">
                <a:cs typeface="+mn-cs"/>
              </a:rPr>
            </a:br>
            <a:r>
              <a:rPr lang="fa-IR" sz="1800" dirty="0" smtClean="0">
                <a:cs typeface="+mn-cs"/>
              </a:rPr>
              <a:t/>
            </a:r>
            <a:br>
              <a:rPr lang="fa-IR" sz="1800" dirty="0" smtClean="0">
                <a:cs typeface="+mn-cs"/>
              </a:rPr>
            </a:br>
            <a:r>
              <a:rPr lang="fa-IR" sz="1800" dirty="0">
                <a:cs typeface="+mn-cs"/>
              </a:rPr>
              <a:t> </a:t>
            </a:r>
            <a:r>
              <a:rPr lang="fa-IR" sz="1800" dirty="0" smtClean="0">
                <a:cs typeface="+mn-cs"/>
              </a:rPr>
              <a:t>          * مقالات مدلاین (</a:t>
            </a:r>
            <a:r>
              <a:rPr lang="en-US" sz="1800" dirty="0" smtClean="0">
                <a:cs typeface="+mn-cs"/>
              </a:rPr>
              <a:t>Medline</a:t>
            </a:r>
            <a:r>
              <a:rPr lang="fa-IR" sz="1800" dirty="0" smtClean="0">
                <a:cs typeface="+mn-cs"/>
              </a:rPr>
              <a:t>) : این مقالات بصورت چکیده در سایت هستند و برای دریافت متن کامل مقاله ، شما را آخر چکیده مقاله ، در قسمت </a:t>
            </a:r>
            <a:r>
              <a:rPr lang="en-US" sz="1800" b="1" dirty="0" smtClean="0">
                <a:cs typeface="+mn-cs"/>
              </a:rPr>
              <a:t>NLM citation ID</a:t>
            </a:r>
            <a:r>
              <a:rPr lang="fa-IR" sz="1800" b="1" dirty="0" smtClean="0">
                <a:cs typeface="+mn-cs"/>
              </a:rPr>
              <a:t> </a:t>
            </a:r>
            <a:r>
              <a:rPr lang="fa-IR" sz="1800" dirty="0" smtClean="0">
                <a:cs typeface="+mn-cs"/>
              </a:rPr>
              <a:t>به آدرس آن در سایت پابمد ارجاع می دهند</a:t>
            </a:r>
            <a:r>
              <a:rPr lang="en-US" sz="1800" dirty="0" smtClean="0">
                <a:cs typeface="+mn-cs"/>
              </a:rPr>
              <a:t>.</a:t>
            </a:r>
            <a:r>
              <a:rPr lang="fa-IR" sz="1800" dirty="0" smtClean="0">
                <a:cs typeface="+mn-cs"/>
              </a:rPr>
              <a:t/>
            </a:r>
            <a:br>
              <a:rPr lang="fa-IR" sz="1800" dirty="0" smtClean="0">
                <a:cs typeface="+mn-cs"/>
              </a:rPr>
            </a:br>
            <a:r>
              <a:rPr lang="fa-IR" sz="1800" dirty="0" smtClean="0">
                <a:cs typeface="+mn-cs"/>
              </a:rPr>
              <a:t/>
            </a:r>
            <a:br>
              <a:rPr lang="fa-IR" sz="1800" dirty="0" smtClean="0">
                <a:cs typeface="+mn-cs"/>
              </a:rPr>
            </a:br>
            <a:r>
              <a:rPr lang="fa-IR" sz="1800" dirty="0"/>
              <a:t/>
            </a:r>
            <a:br>
              <a:rPr lang="fa-IR" sz="1800" dirty="0"/>
            </a:br>
            <a:r>
              <a:rPr lang="fa-IR" sz="1800" dirty="0" smtClean="0"/>
              <a:t/>
            </a:r>
            <a:br>
              <a:rPr lang="fa-IR" sz="1800" dirty="0" smtClean="0"/>
            </a:br>
            <a:r>
              <a:rPr lang="fa-IR" sz="1800" dirty="0" smtClean="0"/>
              <a:t>2-نوع مطالعه را در قسمت </a:t>
            </a:r>
            <a:r>
              <a:rPr lang="en-US" sz="1800" dirty="0" smtClean="0"/>
              <a:t>Study type</a:t>
            </a:r>
            <a:r>
              <a:rPr lang="fa-IR" sz="1800" dirty="0" smtClean="0"/>
              <a:t> مشخص می کنیم:</a:t>
            </a:r>
            <a:br>
              <a:rPr lang="fa-IR" sz="1800" dirty="0" smtClean="0"/>
            </a:br>
            <a:r>
              <a:rPr lang="en-US" sz="1800" dirty="0" smtClean="0"/>
              <a:t>systematic review *        </a:t>
            </a:r>
            <a:br>
              <a:rPr lang="en-US" sz="1800" dirty="0" smtClean="0"/>
            </a:br>
            <a:r>
              <a:rPr lang="en-US" sz="1800" dirty="0" smtClean="0"/>
              <a:t>meta analysis *        </a:t>
            </a:r>
            <a:br>
              <a:rPr lang="en-US" sz="1800" dirty="0" smtClean="0"/>
            </a:br>
            <a:r>
              <a:rPr lang="en-US" sz="1800" dirty="0" smtClean="0"/>
              <a:t>randomized control trials *        </a:t>
            </a:r>
            <a:br>
              <a:rPr lang="en-US" sz="1800" dirty="0" smtClean="0"/>
            </a:br>
            <a:r>
              <a:rPr lang="en-US" sz="1800" dirty="0" smtClean="0"/>
              <a:t>narrative review *        </a:t>
            </a:r>
            <a:r>
              <a:rPr lang="fa-IR" sz="1800" dirty="0" smtClean="0"/>
              <a:t/>
            </a:r>
            <a:br>
              <a:rPr lang="fa-IR" sz="1800" dirty="0" smtClean="0"/>
            </a:br>
            <a:r>
              <a:rPr lang="fa-IR" sz="1800" dirty="0"/>
              <a:t/>
            </a:r>
            <a:br>
              <a:rPr lang="fa-IR" sz="1800" dirty="0"/>
            </a:br>
            <a:r>
              <a:rPr lang="fa-IR" sz="1800" dirty="0" smtClean="0"/>
              <a:t>     </a:t>
            </a:r>
            <a:r>
              <a:rPr lang="fa-IR" sz="1800" dirty="0"/>
              <a:t/>
            </a:r>
            <a:br>
              <a:rPr lang="fa-IR" sz="1800" dirty="0"/>
            </a:br>
            <a:endParaRPr lang="en-US" sz="1800" dirty="0"/>
          </a:p>
        </p:txBody>
      </p:sp>
    </p:spTree>
    <p:extLst>
      <p:ext uri="{BB962C8B-B14F-4D97-AF65-F5344CB8AC3E}">
        <p14:creationId xmlns:p14="http://schemas.microsoft.com/office/powerpoint/2010/main" val="1226938951"/>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09"/>
            <a:ext cx="8911687" cy="5922163"/>
          </a:xfrm>
        </p:spPr>
        <p:txBody>
          <a:bodyPr>
            <a:normAutofit/>
          </a:bodyPr>
          <a:lstStyle/>
          <a:p>
            <a:pPr algn="r" rtl="1"/>
            <a:r>
              <a:rPr lang="fa-IR" sz="1800" dirty="0" smtClean="0"/>
              <a:t>3- مقاله را می توان از نظر موضوعی اخص تر کرد. برای این منظور از </a:t>
            </a:r>
            <a:r>
              <a:rPr lang="en-US" sz="1800" dirty="0" smtClean="0"/>
              <a:t>Specialties</a:t>
            </a:r>
            <a:r>
              <a:rPr lang="fa-IR" sz="1800" dirty="0" smtClean="0"/>
              <a:t> استفاده می کنیم. با باز کردن لینک کشویی مزبور ، موضوعات اخص تر را می توان دید و از آنها برای </a:t>
            </a:r>
            <a:br>
              <a:rPr lang="fa-IR" sz="1800" dirty="0" smtClean="0"/>
            </a:br>
            <a:r>
              <a:rPr lang="fa-IR" sz="1800" dirty="0" smtClean="0"/>
              <a:t>جستجوی بهتر استفاده کرد.</a:t>
            </a:r>
            <a:r>
              <a:rPr lang="fa-IR" sz="1800" dirty="0"/>
              <a:t/>
            </a:r>
            <a:br>
              <a:rPr lang="fa-IR" sz="1800" dirty="0"/>
            </a:br>
            <a:r>
              <a:rPr lang="fa-IR" sz="1800" dirty="0" smtClean="0"/>
              <a:t/>
            </a:r>
            <a:br>
              <a:rPr lang="fa-IR" sz="1800" dirty="0" smtClean="0"/>
            </a:br>
            <a:r>
              <a:rPr lang="fa-IR" sz="1800" dirty="0"/>
              <a:t/>
            </a:r>
            <a:br>
              <a:rPr lang="fa-IR" sz="1800" dirty="0"/>
            </a:br>
            <a:r>
              <a:rPr lang="fa-IR" sz="1800" dirty="0" smtClean="0"/>
              <a:t/>
            </a:r>
            <a:br>
              <a:rPr lang="fa-IR" sz="1800" dirty="0" smtClean="0"/>
            </a:br>
            <a:r>
              <a:rPr lang="fa-IR" sz="1800" dirty="0" smtClean="0"/>
              <a:t>4- و در آخر ، مقالات بازیابی شده را در حیطه زمانی مشخص می توان جستجو کرد.</a:t>
            </a:r>
            <a:endParaRPr lang="en-US"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4491" y="4426527"/>
            <a:ext cx="5084618" cy="2431473"/>
          </a:xfrm>
          <a:prstGeom prst="rect">
            <a:avLst/>
          </a:prstGeom>
        </p:spPr>
      </p:pic>
    </p:spTree>
    <p:extLst>
      <p:ext uri="{BB962C8B-B14F-4D97-AF65-F5344CB8AC3E}">
        <p14:creationId xmlns:p14="http://schemas.microsoft.com/office/powerpoint/2010/main" val="248946477"/>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810491" y="83127"/>
            <a:ext cx="13002491" cy="6774873"/>
          </a:xfrm>
          <a:prstGeom prst="rect">
            <a:avLst/>
          </a:prstGeom>
        </p:spPr>
      </p:pic>
    </p:spTree>
    <p:extLst>
      <p:ext uri="{BB962C8B-B14F-4D97-AF65-F5344CB8AC3E}">
        <p14:creationId xmlns:p14="http://schemas.microsoft.com/office/powerpoint/2010/main" val="759265443"/>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1800" dirty="0" smtClean="0"/>
              <a:t>سمت راست صفحه ، اطلاعات مجله را می توان دید و سمت چپ تورق سریعتر در مقاله را </a:t>
            </a:r>
            <a:br>
              <a:rPr lang="fa-IR" sz="1800" dirty="0" smtClean="0"/>
            </a:br>
            <a:r>
              <a:rPr lang="fa-IR" sz="1800" dirty="0" smtClean="0"/>
              <a:t>ممکن می کند.</a:t>
            </a:r>
            <a:endParaRPr lang="en-US" sz="1800" dirty="0"/>
          </a:p>
        </p:txBody>
      </p:sp>
      <p:pic>
        <p:nvPicPr>
          <p:cNvPr id="4" name="Content Placeholder 3"/>
          <p:cNvPicPr>
            <a:picLocks noGrp="1" noChangeAspect="1"/>
          </p:cNvPicPr>
          <p:nvPr>
            <p:ph idx="1"/>
          </p:nvPr>
        </p:nvPicPr>
        <p:blipFill>
          <a:blip r:embed="rId2"/>
          <a:stretch>
            <a:fillRect/>
          </a:stretch>
        </p:blipFill>
        <p:spPr>
          <a:xfrm>
            <a:off x="1525853" y="2160588"/>
            <a:ext cx="6900332" cy="3881437"/>
          </a:xfrm>
          <a:prstGeom prst="rect">
            <a:avLst/>
          </a:prstGeom>
        </p:spPr>
      </p:pic>
      <p:sp>
        <p:nvSpPr>
          <p:cNvPr id="3" name="TextBox 2"/>
          <p:cNvSpPr txBox="1"/>
          <p:nvPr/>
        </p:nvSpPr>
        <p:spPr>
          <a:xfrm>
            <a:off x="10896744" y="4353917"/>
            <a:ext cx="1215736" cy="25391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r" rtl="1"/>
            <a:r>
              <a:rPr lang="fa-IR" sz="1050" dirty="0" smtClean="0">
                <a:latin typeface="Tahoma" panose="020B0604030504040204" pitchFamily="34" charset="0"/>
                <a:ea typeface="Tahoma" panose="020B0604030504040204" pitchFamily="34" charset="0"/>
                <a:cs typeface="Tahoma" panose="020B0604030504040204" pitchFamily="34" charset="0"/>
              </a:rPr>
              <a:t>اطلاعات مجله</a:t>
            </a:r>
            <a:endParaRPr lang="en-US" sz="1050" dirty="0">
              <a:latin typeface="Tahoma" panose="020B0604030504040204" pitchFamily="34" charset="0"/>
              <a:ea typeface="Tahoma" panose="020B0604030504040204" pitchFamily="34" charset="0"/>
              <a:cs typeface="Tahoma" panose="020B0604030504040204" pitchFamily="34" charset="0"/>
            </a:endParaRPr>
          </a:p>
        </p:txBody>
      </p:sp>
      <p:sp>
        <p:nvSpPr>
          <p:cNvPr id="5" name="Left Arrow 4"/>
          <p:cNvSpPr/>
          <p:nvPr/>
        </p:nvSpPr>
        <p:spPr>
          <a:xfrm>
            <a:off x="10200553" y="4417396"/>
            <a:ext cx="696191" cy="12695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486900" y="3311346"/>
            <a:ext cx="540327" cy="24622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r" rtl="1"/>
            <a:r>
              <a:rPr lang="fa-IR" sz="1000" dirty="0" smtClean="0"/>
              <a:t>ذخیره </a:t>
            </a:r>
            <a:endParaRPr lang="en-US" sz="1000" dirty="0"/>
          </a:p>
        </p:txBody>
      </p:sp>
      <p:cxnSp>
        <p:nvCxnSpPr>
          <p:cNvPr id="9" name="Elbow Connector 8"/>
          <p:cNvCxnSpPr/>
          <p:nvPr/>
        </p:nvCxnSpPr>
        <p:spPr>
          <a:xfrm rot="5400000" flipH="1" flipV="1">
            <a:off x="9948530" y="3139131"/>
            <a:ext cx="250912" cy="93518"/>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9130289" y="3685368"/>
            <a:ext cx="1070264" cy="24622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r" rtl="1"/>
            <a:r>
              <a:rPr lang="fa-IR" sz="1000" dirty="0" smtClean="0"/>
              <a:t>فولتکست مقاله</a:t>
            </a:r>
            <a:endParaRPr lang="en-US" sz="1000" dirty="0"/>
          </a:p>
        </p:txBody>
      </p:sp>
      <p:cxnSp>
        <p:nvCxnSpPr>
          <p:cNvPr id="13" name="Elbow Connector 12"/>
          <p:cNvCxnSpPr/>
          <p:nvPr/>
        </p:nvCxnSpPr>
        <p:spPr>
          <a:xfrm rot="5400000" flipH="1" flipV="1">
            <a:off x="9906122" y="3354866"/>
            <a:ext cx="748045" cy="159183"/>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10692245" y="3185890"/>
            <a:ext cx="812367" cy="24622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r" rtl="1"/>
            <a:r>
              <a:rPr lang="fa-IR" sz="1000" dirty="0" smtClean="0"/>
              <a:t>ایمیل کردن</a:t>
            </a:r>
            <a:endParaRPr lang="en-US" sz="1000" dirty="0"/>
          </a:p>
        </p:txBody>
      </p:sp>
      <p:cxnSp>
        <p:nvCxnSpPr>
          <p:cNvPr id="16" name="Elbow Connector 15"/>
          <p:cNvCxnSpPr/>
          <p:nvPr/>
        </p:nvCxnSpPr>
        <p:spPr>
          <a:xfrm rot="16200000" flipV="1">
            <a:off x="10479083" y="3114414"/>
            <a:ext cx="231569" cy="123609"/>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11005848" y="2672073"/>
            <a:ext cx="498764" cy="24622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r" rtl="1"/>
            <a:r>
              <a:rPr lang="fa-IR" sz="1000" dirty="0" smtClean="0"/>
              <a:t>پرینت </a:t>
            </a:r>
            <a:endParaRPr lang="en-US" sz="1000" dirty="0"/>
          </a:p>
        </p:txBody>
      </p:sp>
      <p:cxnSp>
        <p:nvCxnSpPr>
          <p:cNvPr id="19" name="Elbow Connector 18"/>
          <p:cNvCxnSpPr/>
          <p:nvPr/>
        </p:nvCxnSpPr>
        <p:spPr>
          <a:xfrm rot="10800000" flipV="1">
            <a:off x="10802287" y="2826806"/>
            <a:ext cx="280555" cy="211281"/>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11477190"/>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1800" dirty="0" smtClean="0"/>
              <a:t>اگر خواهان مقالاتی باشیم که فقط چکیده دارند می توانیم در کادر اصلی جستجو ، از منوی کشویی سمت چپ گزینه مدلاین را انتخاب کنیم و کلید واژه مورد نظر را در قسمت جستجو تایپ کنیم.....مقالاتی که بازیابی می شوند دارای چکیده و فاقد فولتکست خواهند بود.</a:t>
            </a:r>
            <a:endParaRPr lang="en-US" sz="1800" dirty="0"/>
          </a:p>
        </p:txBody>
      </p:sp>
      <p:pic>
        <p:nvPicPr>
          <p:cNvPr id="4" name="Content Placeholder 3"/>
          <p:cNvPicPr>
            <a:picLocks noGrp="1" noChangeAspect="1"/>
          </p:cNvPicPr>
          <p:nvPr>
            <p:ph idx="1"/>
          </p:nvPr>
        </p:nvPicPr>
        <p:blipFill>
          <a:blip r:embed="rId2"/>
          <a:stretch>
            <a:fillRect/>
          </a:stretch>
        </p:blipFill>
        <p:spPr>
          <a:xfrm>
            <a:off x="1525853" y="2160588"/>
            <a:ext cx="6900332" cy="3881437"/>
          </a:xfrm>
          <a:prstGeom prst="rect">
            <a:avLst/>
          </a:prstGeom>
        </p:spPr>
      </p:pic>
      <p:sp>
        <p:nvSpPr>
          <p:cNvPr id="3" name="TextBox 2"/>
          <p:cNvSpPr txBox="1"/>
          <p:nvPr/>
        </p:nvSpPr>
        <p:spPr>
          <a:xfrm>
            <a:off x="1028700" y="3906982"/>
            <a:ext cx="2348345" cy="41549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r" rtl="1"/>
            <a:r>
              <a:rPr lang="fa-IR" sz="1050" dirty="0" smtClean="0"/>
              <a:t>با انتخاب گزینه مدلاین ، تنها مدارک دارای چکیده بازیابی خواهند شد.</a:t>
            </a:r>
            <a:endParaRPr lang="en-US" sz="1050" dirty="0"/>
          </a:p>
        </p:txBody>
      </p:sp>
      <p:sp>
        <p:nvSpPr>
          <p:cNvPr id="6" name="Curved Up Arrow 5"/>
          <p:cNvSpPr/>
          <p:nvPr/>
        </p:nvSpPr>
        <p:spPr>
          <a:xfrm>
            <a:off x="3377045" y="4322480"/>
            <a:ext cx="426028" cy="322256"/>
          </a:xfrm>
          <a:prstGeom prst="curvedUp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3956491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37160" y="353290"/>
            <a:ext cx="11947467" cy="6504710"/>
          </a:xfrm>
          <a:prstGeom prst="rect">
            <a:avLst/>
          </a:prstGeom>
        </p:spPr>
      </p:pic>
    </p:spTree>
    <p:extLst>
      <p:ext uri="{BB962C8B-B14F-4D97-AF65-F5344CB8AC3E}">
        <p14:creationId xmlns:p14="http://schemas.microsoft.com/office/powerpoint/2010/main" val="1546860184"/>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1800" dirty="0" smtClean="0"/>
              <a:t>همانطور که قبلا گفته شد برای دریافت فولتکست بر روی </a:t>
            </a:r>
            <a:r>
              <a:rPr lang="en-US" sz="1800" dirty="0" smtClean="0"/>
              <a:t>PMID </a:t>
            </a:r>
            <a:r>
              <a:rPr lang="fa-IR" sz="1800" dirty="0" smtClean="0"/>
              <a:t> مقاله کلیک می کنیم تا به سایت پابمد متصل شده و لینک دسترسی را دریافت کنیم</a:t>
            </a:r>
            <a:endParaRPr lang="en-US" sz="1800" dirty="0"/>
          </a:p>
        </p:txBody>
      </p:sp>
      <p:pic>
        <p:nvPicPr>
          <p:cNvPr id="4" name="Content Placeholder 3"/>
          <p:cNvPicPr>
            <a:picLocks noGrp="1" noChangeAspect="1"/>
          </p:cNvPicPr>
          <p:nvPr>
            <p:ph idx="1"/>
          </p:nvPr>
        </p:nvPicPr>
        <p:blipFill>
          <a:blip r:embed="rId2"/>
          <a:stretch>
            <a:fillRect/>
          </a:stretch>
        </p:blipFill>
        <p:spPr>
          <a:xfrm>
            <a:off x="1525853" y="2160588"/>
            <a:ext cx="6900332" cy="3881437"/>
          </a:xfrm>
          <a:prstGeom prst="rect">
            <a:avLst/>
          </a:prstGeom>
        </p:spPr>
      </p:pic>
      <p:sp>
        <p:nvSpPr>
          <p:cNvPr id="6" name="Curved Right Arrow 5"/>
          <p:cNvSpPr/>
          <p:nvPr/>
        </p:nvSpPr>
        <p:spPr>
          <a:xfrm>
            <a:off x="696191" y="4862946"/>
            <a:ext cx="914400" cy="93518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2919844" y="5444836"/>
            <a:ext cx="997527" cy="25391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r" rtl="1"/>
            <a:r>
              <a:rPr lang="en-US" sz="1050" dirty="0" smtClean="0"/>
              <a:t>PMID </a:t>
            </a:r>
            <a:r>
              <a:rPr lang="fa-IR" sz="1050" dirty="0" smtClean="0"/>
              <a:t> مقاله</a:t>
            </a:r>
            <a:endParaRPr lang="en-US" sz="1050" dirty="0"/>
          </a:p>
        </p:txBody>
      </p:sp>
    </p:spTree>
    <p:extLst>
      <p:ext uri="{BB962C8B-B14F-4D97-AF65-F5344CB8AC3E}">
        <p14:creationId xmlns:p14="http://schemas.microsoft.com/office/powerpoint/2010/main" val="1208538569"/>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160" y="533958"/>
            <a:ext cx="9083531" cy="1280890"/>
          </a:xfrm>
        </p:spPr>
        <p:txBody>
          <a:bodyPr>
            <a:normAutofit/>
          </a:bodyPr>
          <a:lstStyle/>
          <a:p>
            <a:pPr algn="ctr"/>
            <a:r>
              <a:rPr lang="fa-IR" dirty="0"/>
              <a:t>نحوه جستجوی </a:t>
            </a:r>
            <a:r>
              <a:rPr lang="fa-IR" dirty="0" smtClean="0"/>
              <a:t>اطلاعات دارویی </a:t>
            </a:r>
            <a:r>
              <a:rPr lang="fa-IR" dirty="0"/>
              <a:t>در سایت کلینیکال کی</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94894" y="3272631"/>
            <a:ext cx="2762250" cy="1657350"/>
          </a:xfrm>
        </p:spPr>
      </p:pic>
    </p:spTree>
    <p:extLst>
      <p:ext uri="{BB962C8B-B14F-4D97-AF65-F5344CB8AC3E}">
        <p14:creationId xmlns:p14="http://schemas.microsoft.com/office/powerpoint/2010/main" val="3390474263"/>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155863"/>
            <a:ext cx="8915400" cy="6556663"/>
          </a:xfrm>
        </p:spPr>
        <p:txBody>
          <a:bodyPr>
            <a:normAutofit/>
          </a:bodyPr>
          <a:lstStyle/>
          <a:p>
            <a:pPr algn="r" rtl="1"/>
            <a:r>
              <a:rPr lang="fa-IR" dirty="0" smtClean="0">
                <a:cs typeface="+mj-cs"/>
              </a:rPr>
              <a:t>وقتی بخواهیم اطلاعاتی در مورد داروی خاصی به دست آوریم و یا اینکه بدانیم برای یک بیماری چه دارویی مورد استفاده قرار می گیرد در کادر اصلی جستجو نام داروی مورد نظر را تایپ کرده و محتوا را بر روی </a:t>
            </a:r>
            <a:r>
              <a:rPr lang="en-US" dirty="0" smtClean="0">
                <a:cs typeface="+mj-cs"/>
              </a:rPr>
              <a:t>Drug monographs</a:t>
            </a:r>
            <a:r>
              <a:rPr lang="fa-IR" dirty="0" smtClean="0">
                <a:cs typeface="+mj-cs"/>
              </a:rPr>
              <a:t> قرار می دهیم .</a:t>
            </a:r>
          </a:p>
          <a:p>
            <a:pPr algn="r" rtl="1"/>
            <a:r>
              <a:rPr lang="fa-IR" dirty="0" smtClean="0">
                <a:cs typeface="+mj-cs"/>
              </a:rPr>
              <a:t>مثال : در مورد داروی </a:t>
            </a:r>
            <a:r>
              <a:rPr lang="en-US" dirty="0" smtClean="0">
                <a:cs typeface="+mj-cs"/>
              </a:rPr>
              <a:t>Acetaminophen</a:t>
            </a:r>
            <a:r>
              <a:rPr lang="fa-IR" dirty="0" smtClean="0">
                <a:cs typeface="+mj-cs"/>
              </a:rPr>
              <a:t> می خواهیم اطلاعاتی به دست آوریم</a:t>
            </a:r>
            <a:endParaRPr lang="en-US" dirty="0">
              <a:cs typeface="+mj-cs"/>
            </a:endParaRPr>
          </a:p>
        </p:txBody>
      </p:sp>
      <p:pic>
        <p:nvPicPr>
          <p:cNvPr id="4" name="Picture 3"/>
          <p:cNvPicPr>
            <a:picLocks noChangeAspect="1"/>
          </p:cNvPicPr>
          <p:nvPr/>
        </p:nvPicPr>
        <p:blipFill>
          <a:blip r:embed="rId2"/>
          <a:stretch>
            <a:fillRect/>
          </a:stretch>
        </p:blipFill>
        <p:spPr>
          <a:xfrm>
            <a:off x="218208" y="1923648"/>
            <a:ext cx="11973791" cy="4934352"/>
          </a:xfrm>
          <a:prstGeom prst="rect">
            <a:avLst/>
          </a:prstGeom>
        </p:spPr>
      </p:pic>
    </p:spTree>
    <p:extLst>
      <p:ext uri="{BB962C8B-B14F-4D97-AF65-F5344CB8AC3E}">
        <p14:creationId xmlns:p14="http://schemas.microsoft.com/office/powerpoint/2010/main" val="1967947109"/>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1800" dirty="0" smtClean="0"/>
              <a:t>تعداد 54 رکورد در مورد داروی استامینوفن نشان داده می شود. بر روی هر کدام ار نتایج مورد نظر که کلیک کنیم اطلاعات دارو اعم از نحوه مصرف ، تداخلات ، عوارض و .... نمایش داده خواهند شد. </a:t>
            </a:r>
            <a:endParaRPr lang="en-US" sz="1800" dirty="0"/>
          </a:p>
        </p:txBody>
      </p:sp>
      <p:pic>
        <p:nvPicPr>
          <p:cNvPr id="4" name="Content Placeholder 3"/>
          <p:cNvPicPr>
            <a:picLocks noGrp="1" noChangeAspect="1"/>
          </p:cNvPicPr>
          <p:nvPr>
            <p:ph idx="1"/>
          </p:nvPr>
        </p:nvPicPr>
        <p:blipFill>
          <a:blip r:embed="rId2"/>
          <a:stretch>
            <a:fillRect/>
          </a:stretch>
        </p:blipFill>
        <p:spPr>
          <a:xfrm>
            <a:off x="1525853" y="2160588"/>
            <a:ext cx="6900332" cy="3881437"/>
          </a:xfrm>
          <a:prstGeom prst="rect">
            <a:avLst/>
          </a:prstGeom>
        </p:spPr>
      </p:pic>
    </p:spTree>
    <p:extLst>
      <p:ext uri="{BB962C8B-B14F-4D97-AF65-F5344CB8AC3E}">
        <p14:creationId xmlns:p14="http://schemas.microsoft.com/office/powerpoint/2010/main" val="227430883"/>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87325" y="0"/>
            <a:ext cx="11317288" cy="6858000"/>
          </a:xfrm>
          <a:prstGeom prst="rect">
            <a:avLst/>
          </a:prstGeom>
        </p:spPr>
      </p:pic>
    </p:spTree>
    <p:extLst>
      <p:ext uri="{BB962C8B-B14F-4D97-AF65-F5344CB8AC3E}">
        <p14:creationId xmlns:p14="http://schemas.microsoft.com/office/powerpoint/2010/main" val="3982430817"/>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1800" dirty="0" smtClean="0"/>
              <a:t>چنانچه به دنبال جستجوی دارو برای درمان بیماری خاصی هستیم نیز نام بیماری در کادر جستجو نوشته شده و محتوا بر روی </a:t>
            </a:r>
            <a:r>
              <a:rPr lang="en-US" sz="1800" dirty="0" smtClean="0"/>
              <a:t>Drug monographs </a:t>
            </a:r>
            <a:r>
              <a:rPr lang="fa-IR" sz="1800" dirty="0" smtClean="0"/>
              <a:t> قرار می گیرد. بطور مثال بیماری </a:t>
            </a:r>
            <a:br>
              <a:rPr lang="fa-IR" sz="1800" dirty="0" smtClean="0"/>
            </a:br>
            <a:r>
              <a:rPr lang="fa-IR" sz="1800" dirty="0" smtClean="0"/>
              <a:t>میگرن در کادر نوشته شده و جستجو می گردد.</a:t>
            </a:r>
            <a:endParaRPr lang="en-US" sz="1800" dirty="0"/>
          </a:p>
        </p:txBody>
      </p:sp>
      <p:pic>
        <p:nvPicPr>
          <p:cNvPr id="4" name="Content Placeholder 3"/>
          <p:cNvPicPr>
            <a:picLocks noGrp="1" noChangeAspect="1"/>
          </p:cNvPicPr>
          <p:nvPr>
            <p:ph idx="1"/>
          </p:nvPr>
        </p:nvPicPr>
        <p:blipFill>
          <a:blip r:embed="rId2"/>
          <a:stretch>
            <a:fillRect/>
          </a:stretch>
        </p:blipFill>
        <p:spPr>
          <a:xfrm>
            <a:off x="1525853" y="2160588"/>
            <a:ext cx="6900332" cy="3881437"/>
          </a:xfrm>
          <a:prstGeom prst="rect">
            <a:avLst/>
          </a:prstGeom>
        </p:spPr>
      </p:pic>
    </p:spTree>
    <p:extLst>
      <p:ext uri="{BB962C8B-B14F-4D97-AF65-F5344CB8AC3E}">
        <p14:creationId xmlns:p14="http://schemas.microsoft.com/office/powerpoint/2010/main" val="934203591"/>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1800" dirty="0" smtClean="0"/>
              <a:t>تعداد نتایج 69 مورد است. با کلیک بر روی نتیجه مورد نظر ، اطلاعات دارویی آن نشان داده خواهد شد .</a:t>
            </a:r>
            <a:endParaRPr lang="en-US" sz="1800" dirty="0"/>
          </a:p>
        </p:txBody>
      </p:sp>
      <p:pic>
        <p:nvPicPr>
          <p:cNvPr id="4" name="Content Placeholder 3"/>
          <p:cNvPicPr>
            <a:picLocks noGrp="1" noChangeAspect="1"/>
          </p:cNvPicPr>
          <p:nvPr>
            <p:ph idx="1"/>
          </p:nvPr>
        </p:nvPicPr>
        <p:blipFill>
          <a:blip r:embed="rId2"/>
          <a:stretch>
            <a:fillRect/>
          </a:stretch>
        </p:blipFill>
        <p:spPr>
          <a:xfrm>
            <a:off x="1525853" y="2160588"/>
            <a:ext cx="6900332" cy="3881437"/>
          </a:xfrm>
          <a:prstGeom prst="rect">
            <a:avLst/>
          </a:prstGeom>
        </p:spPr>
      </p:pic>
    </p:spTree>
    <p:extLst>
      <p:ext uri="{BB962C8B-B14F-4D97-AF65-F5344CB8AC3E}">
        <p14:creationId xmlns:p14="http://schemas.microsoft.com/office/powerpoint/2010/main" val="2874962720"/>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t>آموزش بیمار  </a:t>
            </a:r>
            <a:r>
              <a:rPr lang="en-US" dirty="0" smtClean="0"/>
              <a:t>Patient Education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04456" y="3029744"/>
            <a:ext cx="2143125" cy="2143125"/>
          </a:xfrm>
        </p:spPr>
      </p:pic>
    </p:spTree>
    <p:extLst>
      <p:ext uri="{BB962C8B-B14F-4D97-AF65-F5344CB8AC3E}">
        <p14:creationId xmlns:p14="http://schemas.microsoft.com/office/powerpoint/2010/main" val="2116089300"/>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1800" dirty="0" smtClean="0"/>
              <a:t>اگر به دنبال مطلبی برای شناخت و درمان یک بیماری هستید این سایت اطلاعات مفیدی در اختیارتان می گذارد. نام بیماری را در کادر جستجو وارد کرده و محتوا را بر روی </a:t>
            </a:r>
            <a:r>
              <a:rPr lang="en-US" sz="1800" dirty="0" smtClean="0"/>
              <a:t>patient education </a:t>
            </a:r>
            <a:r>
              <a:rPr lang="fa-IR" sz="1800" dirty="0" smtClean="0"/>
              <a:t> قرار دهید. بطور مثال آسم کودکان را مورد جستجو قرار می دهیم:</a:t>
            </a:r>
            <a:endParaRPr lang="en-US" sz="1800" dirty="0"/>
          </a:p>
        </p:txBody>
      </p:sp>
      <p:pic>
        <p:nvPicPr>
          <p:cNvPr id="4" name="Content Placeholder 3"/>
          <p:cNvPicPr>
            <a:picLocks noGrp="1" noChangeAspect="1"/>
          </p:cNvPicPr>
          <p:nvPr>
            <p:ph idx="1"/>
          </p:nvPr>
        </p:nvPicPr>
        <p:blipFill>
          <a:blip r:embed="rId2"/>
          <a:stretch>
            <a:fillRect/>
          </a:stretch>
        </p:blipFill>
        <p:spPr>
          <a:xfrm>
            <a:off x="1525853" y="2160588"/>
            <a:ext cx="6900332" cy="3881437"/>
          </a:xfrm>
          <a:prstGeom prst="rect">
            <a:avLst/>
          </a:prstGeom>
        </p:spPr>
      </p:pic>
    </p:spTree>
    <p:extLst>
      <p:ext uri="{BB962C8B-B14F-4D97-AF65-F5344CB8AC3E}">
        <p14:creationId xmlns:p14="http://schemas.microsoft.com/office/powerpoint/2010/main" val="117005275"/>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1800" dirty="0" smtClean="0"/>
              <a:t>با زدن کلید جستجو و انتخاب یکی از نتایج ، اطلاعات مفیدی در مورد اینکه آن بیماری چیست، نشانه ها ، درمان ها ، مراقبت ها و ... خواهید داشت.</a:t>
            </a:r>
            <a:endParaRPr lang="en-US" sz="1800" dirty="0"/>
          </a:p>
        </p:txBody>
      </p:sp>
      <p:pic>
        <p:nvPicPr>
          <p:cNvPr id="4" name="Content Placeholder 3"/>
          <p:cNvPicPr>
            <a:picLocks noGrp="1" noChangeAspect="1"/>
          </p:cNvPicPr>
          <p:nvPr>
            <p:ph idx="1"/>
          </p:nvPr>
        </p:nvPicPr>
        <p:blipFill>
          <a:blip r:embed="rId2"/>
          <a:stretch>
            <a:fillRect/>
          </a:stretch>
        </p:blipFill>
        <p:spPr>
          <a:xfrm>
            <a:off x="1525853" y="2160588"/>
            <a:ext cx="6900332" cy="3881437"/>
          </a:xfrm>
          <a:prstGeom prst="rect">
            <a:avLst/>
          </a:prstGeom>
        </p:spPr>
      </p:pic>
    </p:spTree>
    <p:extLst>
      <p:ext uri="{BB962C8B-B14F-4D97-AF65-F5344CB8AC3E}">
        <p14:creationId xmlns:p14="http://schemas.microsoft.com/office/powerpoint/2010/main" val="2178162121"/>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01336"/>
            <a:ext cx="10515600" cy="6026728"/>
          </a:xfrm>
        </p:spPr>
        <p:txBody>
          <a:bodyPr/>
          <a:lstStyle/>
          <a:p>
            <a:pPr algn="r" rtl="1"/>
            <a:endParaRPr lang="en-US" dirty="0" smtClean="0"/>
          </a:p>
          <a:p>
            <a:pPr algn="r" rtl="1"/>
            <a:endParaRPr lang="fa-IR" dirty="0" smtClean="0"/>
          </a:p>
          <a:p>
            <a:pPr algn="r" rtl="1"/>
            <a:r>
              <a:rPr lang="fa-IR" dirty="0" smtClean="0">
                <a:cs typeface="+mj-cs"/>
              </a:rPr>
              <a:t>پایگاه </a:t>
            </a:r>
            <a:r>
              <a:rPr lang="en-US" dirty="0" smtClean="0">
                <a:cs typeface="+mj-cs"/>
              </a:rPr>
              <a:t>Clinical Key</a:t>
            </a:r>
            <a:r>
              <a:rPr lang="fa-IR" dirty="0" smtClean="0">
                <a:cs typeface="+mj-cs"/>
              </a:rPr>
              <a:t> ، مجموعه ای از محصولات انتشارات </a:t>
            </a:r>
            <a:r>
              <a:rPr lang="en-US" b="1" i="1" dirty="0" smtClean="0">
                <a:cs typeface="+mj-cs"/>
              </a:rPr>
              <a:t>Elsevie</a:t>
            </a:r>
            <a:r>
              <a:rPr lang="en-US" b="1" i="1" dirty="0">
                <a:cs typeface="+mj-cs"/>
              </a:rPr>
              <a:t>r</a:t>
            </a:r>
            <a:r>
              <a:rPr lang="en-US" dirty="0" smtClean="0">
                <a:cs typeface="+mj-cs"/>
              </a:rPr>
              <a:t> </a:t>
            </a:r>
            <a:r>
              <a:rPr lang="fa-IR" dirty="0" smtClean="0">
                <a:cs typeface="+mj-cs"/>
              </a:rPr>
              <a:t> می باشد.</a:t>
            </a:r>
          </a:p>
          <a:p>
            <a:pPr algn="r" rtl="1"/>
            <a:endParaRPr lang="fa-IR" dirty="0">
              <a:cs typeface="+mj-cs"/>
            </a:endParaRPr>
          </a:p>
          <a:p>
            <a:pPr algn="r" rtl="1"/>
            <a:endParaRPr lang="fa-IR" dirty="0" smtClean="0">
              <a:cs typeface="+mj-cs"/>
            </a:endParaRPr>
          </a:p>
          <a:p>
            <a:pPr algn="r" rtl="1"/>
            <a:r>
              <a:rPr lang="fa-IR" dirty="0" smtClean="0">
                <a:cs typeface="+mj-cs"/>
              </a:rPr>
              <a:t>یک موتور جستجوی بالینی و یک پایگاه اطلاعاتی قدرتمند که جامعیت ، مورد اطمینان بودن و سرعت در بازیابی اطلاعات و پاسخگویی از مزیتهای آن محسوب می شود.</a:t>
            </a:r>
            <a:endParaRPr lang="fa-IR" dirty="0">
              <a:cs typeface="+mj-cs"/>
            </a:endParaRPr>
          </a:p>
          <a:p>
            <a:pPr algn="r" rtl="1"/>
            <a:endParaRPr lang="fa-IR" dirty="0" smtClean="0">
              <a:cs typeface="+mj-cs"/>
            </a:endParaRPr>
          </a:p>
          <a:p>
            <a:pPr algn="r" rtl="1"/>
            <a:endParaRPr lang="fa-IR" dirty="0">
              <a:cs typeface="+mj-cs"/>
            </a:endParaRPr>
          </a:p>
          <a:p>
            <a:pPr algn="r" rtl="1"/>
            <a:r>
              <a:rPr lang="fa-IR" dirty="0" smtClean="0">
                <a:cs typeface="+mj-cs"/>
              </a:rPr>
              <a:t>مجموعه ای است از مجلات ، کتاب، راهنماها ، اطلاعات دارویی ، تصاویر ، ویدیوهای پزشکی و جراحی  و شواهد بالینی مورد نیاز پزشکان، پیرا پزشکـــان ،دانشجویــــــان و بیماران </a:t>
            </a:r>
          </a:p>
          <a:p>
            <a:pPr algn="r" rtl="1"/>
            <a:endParaRPr lang="fa-IR" dirty="0"/>
          </a:p>
          <a:p>
            <a:pPr algn="r" rtl="1"/>
            <a:endParaRPr lang="fa-IR" dirty="0" smtClean="0"/>
          </a:p>
          <a:p>
            <a:pPr algn="r" rtl="1"/>
            <a:endParaRPr lang="fa-IR" dirty="0"/>
          </a:p>
          <a:p>
            <a:pPr algn="r" rtl="1"/>
            <a:endParaRPr lang="fa-IR" dirty="0" smtClean="0"/>
          </a:p>
          <a:p>
            <a:pPr algn="r" rtl="1"/>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4491" y="5429250"/>
            <a:ext cx="3200400" cy="1428750"/>
          </a:xfrm>
          <a:prstGeom prst="rect">
            <a:avLst/>
          </a:prstGeom>
        </p:spPr>
      </p:pic>
    </p:spTree>
    <p:extLst>
      <p:ext uri="{BB962C8B-B14F-4D97-AF65-F5344CB8AC3E}">
        <p14:creationId xmlns:p14="http://schemas.microsoft.com/office/powerpoint/2010/main" val="3833670769"/>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3719" y="624110"/>
            <a:ext cx="9810894" cy="1280890"/>
          </a:xfrm>
        </p:spPr>
        <p:txBody>
          <a:bodyPr>
            <a:normAutofit/>
          </a:bodyPr>
          <a:lstStyle/>
          <a:p>
            <a:pPr algn="r" rtl="1"/>
            <a:r>
              <a:rPr lang="fa-IR" dirty="0"/>
              <a:t>نحوه جستجوی </a:t>
            </a:r>
            <a:r>
              <a:rPr lang="fa-IR" dirty="0" smtClean="0"/>
              <a:t>مولتی مدیا در </a:t>
            </a:r>
            <a:r>
              <a:rPr lang="fa-IR" dirty="0"/>
              <a:t>سایت کلینیکال کی</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33031" y="3005931"/>
            <a:ext cx="2085975" cy="2190750"/>
          </a:xfrm>
        </p:spPr>
      </p:pic>
    </p:spTree>
    <p:extLst>
      <p:ext uri="{BB962C8B-B14F-4D97-AF65-F5344CB8AC3E}">
        <p14:creationId xmlns:p14="http://schemas.microsoft.com/office/powerpoint/2010/main" val="3531913082"/>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109" y="624110"/>
            <a:ext cx="10943503" cy="1280890"/>
          </a:xfrm>
        </p:spPr>
        <p:txBody>
          <a:bodyPr>
            <a:normAutofit/>
          </a:bodyPr>
          <a:lstStyle/>
          <a:p>
            <a:pPr algn="r" rtl="1"/>
            <a:r>
              <a:rPr lang="fa-IR" sz="1800" dirty="0"/>
              <a:t> </a:t>
            </a:r>
            <a:r>
              <a:rPr lang="fa-IR" sz="1800" dirty="0" smtClean="0"/>
              <a:t>جهت جستجوی تصاویر و ویدئوهای مورد نیاز، عنوان را بر روی مولتی مدیا قرار داده و کلمه مورد جستجو را در کادر جستجو تایپ کنید.</a:t>
            </a:r>
            <a:endParaRPr lang="en-US" sz="1800" dirty="0"/>
          </a:p>
        </p:txBody>
      </p:sp>
      <p:pic>
        <p:nvPicPr>
          <p:cNvPr id="4" name="Content Placeholder 3"/>
          <p:cNvPicPr>
            <a:picLocks noGrp="1" noChangeAspect="1"/>
          </p:cNvPicPr>
          <p:nvPr>
            <p:ph idx="1"/>
          </p:nvPr>
        </p:nvPicPr>
        <p:blipFill>
          <a:blip r:embed="rId2"/>
          <a:stretch>
            <a:fillRect/>
          </a:stretch>
        </p:blipFill>
        <p:spPr>
          <a:xfrm>
            <a:off x="1525853" y="2160588"/>
            <a:ext cx="6900332" cy="3881437"/>
          </a:xfrm>
          <a:prstGeom prst="rect">
            <a:avLst/>
          </a:prstGeom>
        </p:spPr>
      </p:pic>
    </p:spTree>
    <p:extLst>
      <p:ext uri="{BB962C8B-B14F-4D97-AF65-F5344CB8AC3E}">
        <p14:creationId xmlns:p14="http://schemas.microsoft.com/office/powerpoint/2010/main" val="3178620965"/>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644" y="624110"/>
            <a:ext cx="11939155" cy="1280890"/>
          </a:xfrm>
        </p:spPr>
        <p:txBody>
          <a:bodyPr>
            <a:normAutofit/>
          </a:bodyPr>
          <a:lstStyle/>
          <a:p>
            <a:pPr algn="r" rtl="1"/>
            <a:r>
              <a:rPr lang="fa-IR" sz="1800" dirty="0" smtClean="0"/>
              <a:t>اگر مایل به دیدن تصاویر هستید ضربدر کنار ویدئو را بزنید تا فقط تصاویر نشان داده شوند و اگر ویدیوها را می خواهید ببینید ضربدر کنار تصاویر را بزنید تا فقط ویدئوها نشان داده شوند. کلینیکال کی لینکی برای دانلود ویدیوها نمی دهد ولی برای دسترسی های بعدی به شما اجازه ذخیره ویدئو در پروفایل خودتان را خواهد داد.</a:t>
            </a:r>
            <a:endParaRPr lang="en-US" sz="1800" dirty="0"/>
          </a:p>
        </p:txBody>
      </p:sp>
      <p:pic>
        <p:nvPicPr>
          <p:cNvPr id="4" name="Content Placeholder 3"/>
          <p:cNvPicPr>
            <a:picLocks noGrp="1" noChangeAspect="1"/>
          </p:cNvPicPr>
          <p:nvPr>
            <p:ph idx="1"/>
          </p:nvPr>
        </p:nvPicPr>
        <p:blipFill>
          <a:blip r:embed="rId2"/>
          <a:stretch>
            <a:fillRect/>
          </a:stretch>
        </p:blipFill>
        <p:spPr>
          <a:xfrm>
            <a:off x="1525853" y="2160588"/>
            <a:ext cx="6900332" cy="3881437"/>
          </a:xfrm>
          <a:prstGeom prst="rect">
            <a:avLst/>
          </a:prstGeom>
        </p:spPr>
      </p:pic>
    </p:spTree>
    <p:extLst>
      <p:ext uri="{BB962C8B-B14F-4D97-AF65-F5344CB8AC3E}">
        <p14:creationId xmlns:p14="http://schemas.microsoft.com/office/powerpoint/2010/main" val="3031626564"/>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97426" y="0"/>
            <a:ext cx="11994573" cy="7200900"/>
          </a:xfrm>
          <a:prstGeom prst="rect">
            <a:avLst/>
          </a:prstGeom>
        </p:spPr>
      </p:pic>
    </p:spTree>
    <p:extLst>
      <p:ext uri="{BB962C8B-B14F-4D97-AF65-F5344CB8AC3E}">
        <p14:creationId xmlns:p14="http://schemas.microsoft.com/office/powerpoint/2010/main" val="1959338798"/>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12192000" cy="7180118"/>
          </a:xfrm>
          <a:prstGeom prst="rect">
            <a:avLst/>
          </a:prstGeom>
        </p:spPr>
      </p:pic>
    </p:spTree>
    <p:extLst>
      <p:ext uri="{BB962C8B-B14F-4D97-AF65-F5344CB8AC3E}">
        <p14:creationId xmlns:p14="http://schemas.microsoft.com/office/powerpoint/2010/main" val="1877294284"/>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773" y="624110"/>
            <a:ext cx="11244840" cy="1280890"/>
          </a:xfrm>
        </p:spPr>
        <p:txBody>
          <a:bodyPr>
            <a:normAutofit/>
          </a:bodyPr>
          <a:lstStyle/>
          <a:p>
            <a:pPr algn="r" rtl="1"/>
            <a:r>
              <a:rPr lang="fa-IR" dirty="0" smtClean="0"/>
              <a:t>با زدن دکمه</a:t>
            </a:r>
            <a:r>
              <a:rPr lang="en-US" dirty="0" smtClean="0"/>
              <a:t> </a:t>
            </a:r>
            <a:r>
              <a:rPr lang="fa-IR" dirty="0" smtClean="0"/>
              <a:t> پخش ، ویدئوی مورد نظر نمایش داده خواهد شد</a:t>
            </a:r>
            <a:endParaRPr lang="en-US" dirty="0"/>
          </a:p>
        </p:txBody>
      </p:sp>
      <p:pic>
        <p:nvPicPr>
          <p:cNvPr id="4" name="Content Placeholder 3"/>
          <p:cNvPicPr>
            <a:picLocks noGrp="1" noChangeAspect="1"/>
          </p:cNvPicPr>
          <p:nvPr>
            <p:ph idx="1"/>
          </p:nvPr>
        </p:nvPicPr>
        <p:blipFill>
          <a:blip r:embed="rId2"/>
          <a:stretch>
            <a:fillRect/>
          </a:stretch>
        </p:blipFill>
        <p:spPr>
          <a:xfrm>
            <a:off x="1525853" y="2160588"/>
            <a:ext cx="6900332" cy="3881437"/>
          </a:xfrm>
          <a:prstGeom prst="rect">
            <a:avLst/>
          </a:prstGeom>
        </p:spPr>
      </p:pic>
    </p:spTree>
    <p:extLst>
      <p:ext uri="{BB962C8B-B14F-4D97-AF65-F5344CB8AC3E}">
        <p14:creationId xmlns:p14="http://schemas.microsoft.com/office/powerpoint/2010/main" val="2418675466"/>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1800" dirty="0">
                <a:latin typeface="Tahoma" panose="020B0604030504040204" pitchFamily="34" charset="0"/>
                <a:ea typeface="Tahoma" panose="020B0604030504040204" pitchFamily="34" charset="0"/>
                <a:cs typeface="Tahoma" panose="020B0604030504040204" pitchFamily="34" charset="0"/>
              </a:rPr>
              <a:t> </a:t>
            </a:r>
            <a:r>
              <a:rPr lang="fa-IR" sz="1800" dirty="0" smtClean="0">
                <a:latin typeface="Tahoma" panose="020B0604030504040204" pitchFamily="34" charset="0"/>
                <a:ea typeface="Tahoma" panose="020B0604030504040204" pitchFamily="34" charset="0"/>
                <a:cs typeface="Tahoma" panose="020B0604030504040204" pitchFamily="34" charset="0"/>
              </a:rPr>
              <a:t>برای درست کردن اسلاید می توان چند عکس را با زدن تیک در مربع کنار آنها انتخاب کرده و گزینه </a:t>
            </a:r>
            <a:r>
              <a:rPr lang="en-US" sz="1800" dirty="0" smtClean="0">
                <a:latin typeface="Tahoma" panose="020B0604030504040204" pitchFamily="34" charset="0"/>
                <a:ea typeface="Tahoma" panose="020B0604030504040204" pitchFamily="34" charset="0"/>
                <a:cs typeface="Tahoma" panose="020B0604030504040204" pitchFamily="34" charset="0"/>
              </a:rPr>
              <a:t>add to presentation </a:t>
            </a:r>
            <a:r>
              <a:rPr lang="fa-IR" sz="1800" dirty="0" smtClean="0">
                <a:latin typeface="Tahoma" panose="020B0604030504040204" pitchFamily="34" charset="0"/>
                <a:ea typeface="Tahoma" panose="020B0604030504040204" pitchFamily="34" charset="0"/>
                <a:cs typeface="Tahoma" panose="020B0604030504040204" pitchFamily="34" charset="0"/>
              </a:rPr>
              <a:t> را از بالا بزنیم( به این منظور ابتدا باید </a:t>
            </a:r>
            <a:r>
              <a:rPr lang="en-US" sz="1800" dirty="0" smtClean="0">
                <a:latin typeface="Tahoma" panose="020B0604030504040204" pitchFamily="34" charset="0"/>
                <a:ea typeface="Tahoma" panose="020B0604030504040204" pitchFamily="34" charset="0"/>
                <a:cs typeface="Tahoma" panose="020B0604030504040204" pitchFamily="34" charset="0"/>
              </a:rPr>
              <a:t>Login</a:t>
            </a:r>
            <a:r>
              <a:rPr lang="fa-IR" sz="1800" dirty="0" smtClean="0">
                <a:latin typeface="Tahoma" panose="020B0604030504040204" pitchFamily="34" charset="0"/>
                <a:ea typeface="Tahoma" panose="020B0604030504040204" pitchFamily="34" charset="0"/>
                <a:cs typeface="Tahoma" panose="020B0604030504040204" pitchFamily="34" charset="0"/>
              </a:rPr>
              <a:t> شوید)</a:t>
            </a:r>
            <a:endParaRPr lang="en-US" sz="1800" dirty="0">
              <a:latin typeface="Tahoma" panose="020B0604030504040204" pitchFamily="34" charset="0"/>
              <a:ea typeface="Tahoma" panose="020B0604030504040204" pitchFamily="34" charset="0"/>
              <a:cs typeface="Tahoma" panose="020B0604030504040204" pitchFamily="34" charset="0"/>
            </a:endParaRPr>
          </a:p>
        </p:txBody>
      </p:sp>
      <p:pic>
        <p:nvPicPr>
          <p:cNvPr id="4" name="Content Placeholder 3"/>
          <p:cNvPicPr>
            <a:picLocks noGrp="1" noChangeAspect="1"/>
          </p:cNvPicPr>
          <p:nvPr>
            <p:ph idx="1"/>
          </p:nvPr>
        </p:nvPicPr>
        <p:blipFill>
          <a:blip r:embed="rId2"/>
          <a:stretch>
            <a:fillRect/>
          </a:stretch>
        </p:blipFill>
        <p:spPr>
          <a:xfrm>
            <a:off x="1525853" y="2160588"/>
            <a:ext cx="6900332" cy="3881437"/>
          </a:xfrm>
          <a:prstGeom prst="rect">
            <a:avLst/>
          </a:prstGeom>
        </p:spPr>
      </p:pic>
      <p:cxnSp>
        <p:nvCxnSpPr>
          <p:cNvPr id="6" name="Elbow Connector 5"/>
          <p:cNvCxnSpPr/>
          <p:nvPr/>
        </p:nvCxnSpPr>
        <p:spPr>
          <a:xfrm rot="16200000" flipH="1">
            <a:off x="9574619" y="1376915"/>
            <a:ext cx="988827" cy="616689"/>
          </a:xfrm>
          <a:prstGeom prst="bentConnector3">
            <a:avLst/>
          </a:prstGeom>
          <a:ln>
            <a:solidFill>
              <a:srgbClr val="FFFF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081672609"/>
      </p:ext>
    </p:extLst>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582546"/>
            <a:ext cx="8911687" cy="1280890"/>
          </a:xfrm>
        </p:spPr>
        <p:txBody>
          <a:bodyPr>
            <a:normAutofit/>
          </a:bodyPr>
          <a:lstStyle/>
          <a:p>
            <a:pPr algn="r" rtl="1"/>
            <a:r>
              <a:rPr lang="fa-IR" sz="1800" dirty="0" smtClean="0"/>
              <a:t>اگر خواهان اطلاعاتی در مورد پروسه جراحی باشیم میتوانیم از قسمت </a:t>
            </a:r>
            <a:r>
              <a:rPr lang="en-US" sz="1800" dirty="0" smtClean="0"/>
              <a:t>procedures consult </a:t>
            </a:r>
            <a:r>
              <a:rPr lang="fa-IR" sz="1800" dirty="0" smtClean="0"/>
              <a:t> استفاده کنیم</a:t>
            </a:r>
            <a:endParaRPr lang="en-US" sz="1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94944" y="2934494"/>
            <a:ext cx="1962150" cy="2333625"/>
          </a:xfrm>
        </p:spPr>
      </p:pic>
    </p:spTree>
    <p:extLst>
      <p:ext uri="{BB962C8B-B14F-4D97-AF65-F5344CB8AC3E}">
        <p14:creationId xmlns:p14="http://schemas.microsoft.com/office/powerpoint/2010/main" val="746520120"/>
      </p:ext>
    </p:extLst>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1800" dirty="0" smtClean="0"/>
              <a:t>به عنوان مثال می خواهیم در مورد جراحی   </a:t>
            </a:r>
            <a:r>
              <a:rPr lang="en-US" sz="1800" dirty="0"/>
              <a:t>Thyroid </a:t>
            </a:r>
            <a:r>
              <a:rPr lang="en-US" sz="1800" dirty="0" smtClean="0"/>
              <a:t>glan</a:t>
            </a:r>
            <a:r>
              <a:rPr lang="en-US" sz="1800" dirty="0"/>
              <a:t>d</a:t>
            </a:r>
            <a:r>
              <a:rPr lang="fa-IR" sz="1800" dirty="0" smtClean="0"/>
              <a:t>  اطلاعاتی به دست آوریم</a:t>
            </a:r>
            <a:endParaRPr lang="en-US" sz="1800" dirty="0"/>
          </a:p>
        </p:txBody>
      </p:sp>
      <p:pic>
        <p:nvPicPr>
          <p:cNvPr id="4" name="Content Placeholder 3"/>
          <p:cNvPicPr>
            <a:picLocks noGrp="1" noChangeAspect="1"/>
          </p:cNvPicPr>
          <p:nvPr>
            <p:ph idx="1"/>
          </p:nvPr>
        </p:nvPicPr>
        <p:blipFill>
          <a:blip r:embed="rId2"/>
          <a:stretch>
            <a:fillRect/>
          </a:stretch>
        </p:blipFill>
        <p:spPr>
          <a:xfrm>
            <a:off x="218209" y="1215736"/>
            <a:ext cx="11887200" cy="5735782"/>
          </a:xfrm>
          <a:prstGeom prst="rect">
            <a:avLst/>
          </a:prstGeom>
        </p:spPr>
      </p:pic>
    </p:spTree>
    <p:extLst>
      <p:ext uri="{BB962C8B-B14F-4D97-AF65-F5344CB8AC3E}">
        <p14:creationId xmlns:p14="http://schemas.microsoft.com/office/powerpoint/2010/main" val="2515165008"/>
      </p:ext>
    </p:extLst>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1800" dirty="0" smtClean="0"/>
              <a:t>اطلاعات این قسمت شامل آمادگیهای قبل جراحی ، تجهیزات مورد نیاز ، فیلم عمل جراحی ، عوارض ، تکنیک ها و غیر می باشد.</a:t>
            </a:r>
            <a:endParaRPr lang="en-US" sz="1800" dirty="0"/>
          </a:p>
        </p:txBody>
      </p:sp>
      <p:pic>
        <p:nvPicPr>
          <p:cNvPr id="4" name="Content Placeholder 3"/>
          <p:cNvPicPr>
            <a:picLocks noGrp="1" noChangeAspect="1"/>
          </p:cNvPicPr>
          <p:nvPr>
            <p:ph idx="1"/>
          </p:nvPr>
        </p:nvPicPr>
        <p:blipFill>
          <a:blip r:embed="rId2"/>
          <a:stretch>
            <a:fillRect/>
          </a:stretch>
        </p:blipFill>
        <p:spPr>
          <a:xfrm>
            <a:off x="1525853" y="2160588"/>
            <a:ext cx="6900332" cy="3881437"/>
          </a:xfrm>
          <a:prstGeom prst="rect">
            <a:avLst/>
          </a:prstGeom>
        </p:spPr>
      </p:pic>
    </p:spTree>
    <p:extLst>
      <p:ext uri="{BB962C8B-B14F-4D97-AF65-F5344CB8AC3E}">
        <p14:creationId xmlns:p14="http://schemas.microsoft.com/office/powerpoint/2010/main" val="49505274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49382"/>
            <a:ext cx="10515600" cy="6317673"/>
          </a:xfrm>
        </p:spPr>
        <p:txBody>
          <a:bodyPr>
            <a:normAutofit/>
          </a:bodyPr>
          <a:lstStyle/>
          <a:p>
            <a:pPr algn="r" rtl="1"/>
            <a:r>
              <a:rPr lang="fa-IR" dirty="0" smtClean="0">
                <a:cs typeface="+mj-cs"/>
              </a:rPr>
              <a:t>این مجموعه حاوی :</a:t>
            </a:r>
          </a:p>
          <a:p>
            <a:pPr algn="r" rtl="1"/>
            <a:r>
              <a:rPr lang="fa-IR" dirty="0" smtClean="0">
                <a:cs typeface="+mj-cs"/>
              </a:rPr>
              <a:t>بیش از 500 عنوان مجله پزشکی و جراحی از انتشارات </a:t>
            </a:r>
            <a:r>
              <a:rPr lang="en-US" b="1" i="1" dirty="0" smtClean="0">
                <a:cs typeface="+mj-cs"/>
              </a:rPr>
              <a:t>Elsevier</a:t>
            </a:r>
          </a:p>
          <a:p>
            <a:pPr algn="r" rtl="1"/>
            <a:r>
              <a:rPr lang="fa-IR" dirty="0" smtClean="0">
                <a:cs typeface="+mj-cs"/>
              </a:rPr>
              <a:t>بیش از 1100 عنوان کتب مرجع پزشکی و جراحی</a:t>
            </a:r>
          </a:p>
          <a:p>
            <a:pPr algn="r" rtl="1"/>
            <a:r>
              <a:rPr lang="fa-IR" dirty="0" smtClean="0">
                <a:cs typeface="+mj-cs"/>
              </a:rPr>
              <a:t>مجموع کامل 57 عنوان مجله از مجلات </a:t>
            </a:r>
            <a:r>
              <a:rPr lang="en-US" b="1" i="1" dirty="0" smtClean="0">
                <a:cs typeface="+mj-cs"/>
              </a:rPr>
              <a:t>Clinics of north America</a:t>
            </a:r>
          </a:p>
          <a:p>
            <a:pPr algn="r" rtl="1"/>
            <a:r>
              <a:rPr lang="fa-IR" dirty="0" smtClean="0">
                <a:cs typeface="+mj-cs"/>
              </a:rPr>
              <a:t>آموزش بیش از 350 تکنیک جراحی و 450 عنوان شرح عمل جراحی</a:t>
            </a:r>
          </a:p>
          <a:p>
            <a:pPr algn="r" rtl="1"/>
            <a:r>
              <a:rPr lang="fa-IR" dirty="0" smtClean="0">
                <a:cs typeface="+mj-cs"/>
              </a:rPr>
              <a:t>مقالات بالینی و شرح بیماریهای مبتنی بر شواهد بیش از 750 بیماری </a:t>
            </a:r>
          </a:p>
          <a:p>
            <a:pPr algn="r" rtl="1"/>
            <a:r>
              <a:rPr lang="fa-IR" dirty="0" smtClean="0">
                <a:cs typeface="+mj-cs"/>
              </a:rPr>
              <a:t>دسترسی به بیش از 15000 راهنمای آموزش بیمار</a:t>
            </a:r>
          </a:p>
          <a:p>
            <a:pPr algn="r" rtl="1"/>
            <a:r>
              <a:rPr lang="fa-IR" dirty="0" smtClean="0">
                <a:cs typeface="+mj-cs"/>
              </a:rPr>
              <a:t>حدود 13000 ویدیو پزشکی</a:t>
            </a:r>
          </a:p>
          <a:p>
            <a:pPr algn="r" rtl="1"/>
            <a:r>
              <a:rPr lang="fa-IR" dirty="0" smtClean="0">
                <a:cs typeface="+mj-cs"/>
              </a:rPr>
              <a:t>حدود 5000000 تصویر پزشکی</a:t>
            </a:r>
          </a:p>
          <a:p>
            <a:pPr algn="r" rtl="1"/>
            <a:r>
              <a:rPr lang="fa-IR" dirty="0" smtClean="0">
                <a:cs typeface="+mj-cs"/>
              </a:rPr>
              <a:t>بیش از 4000 راهنمای عملی بالینی </a:t>
            </a:r>
          </a:p>
          <a:p>
            <a:pPr algn="r" rtl="1"/>
            <a:r>
              <a:rPr lang="fa-IR" dirty="0" smtClean="0">
                <a:cs typeface="+mj-cs"/>
              </a:rPr>
              <a:t>اطلاعات بیش از 2900 دارو که توسط شرکت </a:t>
            </a:r>
            <a:r>
              <a:rPr lang="en-US" dirty="0" smtClean="0">
                <a:cs typeface="+mj-cs"/>
              </a:rPr>
              <a:t> </a:t>
            </a:r>
            <a:r>
              <a:rPr lang="en-US" b="1" i="1" dirty="0" smtClean="0">
                <a:cs typeface="+mj-cs"/>
              </a:rPr>
              <a:t>Gold standard</a:t>
            </a:r>
            <a:r>
              <a:rPr lang="fa-IR" b="1" i="1" dirty="0" smtClean="0">
                <a:cs typeface="+mj-cs"/>
              </a:rPr>
              <a:t> </a:t>
            </a:r>
            <a:r>
              <a:rPr lang="fa-IR" dirty="0" smtClean="0">
                <a:cs typeface="+mj-cs"/>
              </a:rPr>
              <a:t>فراهم شده و به روزرسانی می شود.</a:t>
            </a:r>
          </a:p>
          <a:p>
            <a:pPr algn="r" rtl="1"/>
            <a:r>
              <a:rPr lang="fa-IR" dirty="0" smtClean="0">
                <a:cs typeface="+mj-cs"/>
              </a:rPr>
              <a:t>20 میلیون خلاصه مقاله مدلاین که به صورت روزانه از کتابخانه ملی پزشکی به این مجموعه اضافه می گردد.</a:t>
            </a:r>
          </a:p>
          <a:p>
            <a:pPr algn="r" rtl="1"/>
            <a:endParaRPr lang="en-US" dirty="0">
              <a:cs typeface="+mj-cs"/>
            </a:endParaRPr>
          </a:p>
        </p:txBody>
      </p:sp>
    </p:spTree>
    <p:extLst>
      <p:ext uri="{BB962C8B-B14F-4D97-AF65-F5344CB8AC3E}">
        <p14:creationId xmlns:p14="http://schemas.microsoft.com/office/powerpoint/2010/main" val="948178562"/>
      </p:ext>
    </p:extLst>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t>راهنماها           </a:t>
            </a:r>
            <a:r>
              <a:rPr lang="en-US" dirty="0" smtClean="0"/>
              <a:t>Guidelines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04456" y="3029744"/>
            <a:ext cx="2143125" cy="2143125"/>
          </a:xfrm>
        </p:spPr>
      </p:pic>
    </p:spTree>
    <p:extLst>
      <p:ext uri="{BB962C8B-B14F-4D97-AF65-F5344CB8AC3E}">
        <p14:creationId xmlns:p14="http://schemas.microsoft.com/office/powerpoint/2010/main" val="782111213"/>
      </p:ext>
    </p:extLst>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1800" dirty="0" smtClean="0"/>
              <a:t>برای پیدا کردن راهنماهای بالینی از قسمت </a:t>
            </a:r>
            <a:r>
              <a:rPr lang="en-US" sz="1800" dirty="0" smtClean="0"/>
              <a:t>Guidelines </a:t>
            </a:r>
            <a:r>
              <a:rPr lang="fa-IR" sz="1800" dirty="0" smtClean="0"/>
              <a:t> استفاده می کنیم. به عنوان مثال یک راهنما در مورد نحوه رفتار با بیمار مبتلا به پارکینسون می خواهیم </a:t>
            </a:r>
            <a:endParaRPr lang="en-US" sz="1800" dirty="0"/>
          </a:p>
        </p:txBody>
      </p:sp>
      <p:pic>
        <p:nvPicPr>
          <p:cNvPr id="4" name="Content Placeholder 3"/>
          <p:cNvPicPr>
            <a:picLocks noGrp="1" noChangeAspect="1"/>
          </p:cNvPicPr>
          <p:nvPr>
            <p:ph idx="1"/>
          </p:nvPr>
        </p:nvPicPr>
        <p:blipFill>
          <a:blip r:embed="rId2"/>
          <a:stretch>
            <a:fillRect/>
          </a:stretch>
        </p:blipFill>
        <p:spPr>
          <a:xfrm>
            <a:off x="1525853" y="2160588"/>
            <a:ext cx="6900332" cy="3881437"/>
          </a:xfrm>
          <a:prstGeom prst="rect">
            <a:avLst/>
          </a:prstGeom>
        </p:spPr>
      </p:pic>
      <p:sp>
        <p:nvSpPr>
          <p:cNvPr id="5" name="Left Arrow 4"/>
          <p:cNvSpPr/>
          <p:nvPr/>
        </p:nvSpPr>
        <p:spPr>
          <a:xfrm>
            <a:off x="3875809" y="2649682"/>
            <a:ext cx="955964" cy="4364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453384"/>
      </p:ext>
    </p:extLst>
  </p:cSld>
  <p:clrMapOvr>
    <a:masterClrMapping/>
  </p:clrMapOvr>
  <p:transition spd="slow">
    <p:push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209" y="624110"/>
            <a:ext cx="11973791" cy="1100781"/>
          </a:xfrm>
        </p:spPr>
        <p:txBody>
          <a:bodyPr>
            <a:normAutofit/>
          </a:bodyPr>
          <a:lstStyle/>
          <a:p>
            <a:pPr algn="ctr" rtl="1"/>
            <a:r>
              <a:rPr lang="fa-IR" dirty="0" smtClean="0"/>
              <a:t>کار آزمایی بالینی           </a:t>
            </a:r>
            <a:r>
              <a:rPr lang="en-US" sz="4000" dirty="0" smtClean="0"/>
              <a:t>Clinical trials </a:t>
            </a:r>
            <a:endParaRPr lang="en-US" sz="4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90156" y="3134519"/>
            <a:ext cx="2371725" cy="1933575"/>
          </a:xfrm>
        </p:spPr>
      </p:pic>
    </p:spTree>
    <p:extLst>
      <p:ext uri="{BB962C8B-B14F-4D97-AF65-F5344CB8AC3E}">
        <p14:creationId xmlns:p14="http://schemas.microsoft.com/office/powerpoint/2010/main" val="1541899889"/>
      </p:ext>
    </p:extLst>
  </p:cSld>
  <p:clrMapOvr>
    <a:masterClrMapping/>
  </p:clrMapOvr>
  <p:transition spd="slow">
    <p:push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1800" dirty="0" smtClean="0"/>
              <a:t>کار آزمایی بالینی یک مطالعه پزشکی به منظور ارزشیابی و مشاهده اثر یک مورد معین در سلامت فرد می باشد. ثبت کارآزمایی بالینی منجر به جلوگیری از انجام مطالعات تکراری می شود. برای جستجوی این موارد از قسمت </a:t>
            </a:r>
            <a:r>
              <a:rPr lang="en-US" sz="1800" dirty="0" smtClean="0"/>
              <a:t>clinical trials </a:t>
            </a:r>
            <a:r>
              <a:rPr lang="fa-IR" sz="1800" dirty="0" smtClean="0"/>
              <a:t> استفاده کرده ، کلمه یا عبارت مورد جستجو را در کادر جستجو درج می کنیم:</a:t>
            </a:r>
            <a:endParaRPr lang="en-US" sz="1800" dirty="0"/>
          </a:p>
        </p:txBody>
      </p:sp>
      <p:pic>
        <p:nvPicPr>
          <p:cNvPr id="4" name="Content Placeholder 3"/>
          <p:cNvPicPr>
            <a:picLocks noGrp="1" noChangeAspect="1"/>
          </p:cNvPicPr>
          <p:nvPr>
            <p:ph idx="1"/>
          </p:nvPr>
        </p:nvPicPr>
        <p:blipFill>
          <a:blip r:embed="rId2"/>
          <a:stretch>
            <a:fillRect/>
          </a:stretch>
        </p:blipFill>
        <p:spPr>
          <a:xfrm>
            <a:off x="1525853" y="2160588"/>
            <a:ext cx="6900332" cy="3881437"/>
          </a:xfrm>
          <a:prstGeom prst="rect">
            <a:avLst/>
          </a:prstGeom>
        </p:spPr>
      </p:pic>
    </p:spTree>
    <p:extLst>
      <p:ext uri="{BB962C8B-B14F-4D97-AF65-F5344CB8AC3E}">
        <p14:creationId xmlns:p14="http://schemas.microsoft.com/office/powerpoint/2010/main" val="3264456614"/>
      </p:ext>
    </p:extLst>
  </p:cSld>
  <p:clrMapOvr>
    <a:masterClrMapping/>
  </p:clrMapOvr>
  <p:transition spd="slow">
    <p:push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1800" dirty="0" smtClean="0"/>
              <a:t>برای دستیابی به اطلاعات مورد نظر بر روی نتایج بازیابی کلیک می کنیم:</a:t>
            </a:r>
            <a:endParaRPr lang="en-US" sz="1800" dirty="0"/>
          </a:p>
        </p:txBody>
      </p:sp>
      <p:pic>
        <p:nvPicPr>
          <p:cNvPr id="4" name="Content Placeholder 3"/>
          <p:cNvPicPr>
            <a:picLocks noGrp="1" noChangeAspect="1"/>
          </p:cNvPicPr>
          <p:nvPr>
            <p:ph idx="1"/>
          </p:nvPr>
        </p:nvPicPr>
        <p:blipFill>
          <a:blip r:embed="rId2"/>
          <a:stretch>
            <a:fillRect/>
          </a:stretch>
        </p:blipFill>
        <p:spPr>
          <a:xfrm>
            <a:off x="1525853" y="2160588"/>
            <a:ext cx="6900332" cy="3881437"/>
          </a:xfrm>
          <a:prstGeom prst="rect">
            <a:avLst/>
          </a:prstGeom>
        </p:spPr>
      </p:pic>
    </p:spTree>
    <p:extLst>
      <p:ext uri="{BB962C8B-B14F-4D97-AF65-F5344CB8AC3E}">
        <p14:creationId xmlns:p14="http://schemas.microsoft.com/office/powerpoint/2010/main" val="4026399745"/>
      </p:ext>
    </p:extLst>
  </p:cSld>
  <p:clrMapOvr>
    <a:masterClrMapping/>
  </p:clrMapOvr>
  <p:transition spd="slow">
    <p:push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48145" y="93517"/>
            <a:ext cx="12940145" cy="7138555"/>
          </a:xfrm>
          <a:prstGeom prst="rect">
            <a:avLst/>
          </a:prstGeom>
        </p:spPr>
      </p:pic>
      <p:sp>
        <p:nvSpPr>
          <p:cNvPr id="2" name="TextBox 1"/>
          <p:cNvSpPr txBox="1"/>
          <p:nvPr/>
        </p:nvSpPr>
        <p:spPr>
          <a:xfrm>
            <a:off x="2982191" y="1641764"/>
            <a:ext cx="1371600"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931280437"/>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1800" dirty="0" smtClean="0">
                <a:latin typeface="Arial" panose="020B0604020202020204" pitchFamily="34" charset="0"/>
              </a:rPr>
              <a:t>برای استفاده بهتر از امکانات سایت مانند ذخیره نتایج جستجو و بازیـــابی آنها در مراجعات بعدی، ثبت نام (</a:t>
            </a:r>
            <a:r>
              <a:rPr lang="en-US" sz="1800" dirty="0" smtClean="0">
                <a:latin typeface="Arial" panose="020B0604020202020204" pitchFamily="34" charset="0"/>
              </a:rPr>
              <a:t>Register</a:t>
            </a:r>
            <a:r>
              <a:rPr lang="fa-IR" sz="1800" dirty="0" smtClean="0">
                <a:latin typeface="Arial" panose="020B0604020202020204" pitchFamily="34" charset="0"/>
              </a:rPr>
              <a:t>) کنید . پس از انجام ثبت نام ، از گزینه </a:t>
            </a:r>
            <a:r>
              <a:rPr lang="en-US" sz="1800" dirty="0" smtClean="0">
                <a:latin typeface="Arial" panose="020B0604020202020204" pitchFamily="34" charset="0"/>
              </a:rPr>
              <a:t>Login </a:t>
            </a:r>
            <a:r>
              <a:rPr lang="fa-IR" sz="1800" dirty="0" smtClean="0">
                <a:latin typeface="Arial" panose="020B0604020202020204" pitchFamily="34" charset="0"/>
              </a:rPr>
              <a:t> برای وارد شدن به سایت استفاده نمایید.</a:t>
            </a:r>
            <a:endParaRPr lang="en-US" sz="1800" dirty="0">
              <a:latin typeface="Arial" panose="020B0604020202020204" pitchFamily="34" charset="0"/>
            </a:endParaRPr>
          </a:p>
        </p:txBody>
      </p:sp>
      <p:pic>
        <p:nvPicPr>
          <p:cNvPr id="3" name="Content Placeholder 2"/>
          <p:cNvPicPr>
            <a:picLocks noGrp="1" noChangeAspect="1"/>
          </p:cNvPicPr>
          <p:nvPr>
            <p:ph idx="1"/>
          </p:nvPr>
        </p:nvPicPr>
        <p:blipFill>
          <a:blip r:embed="rId2"/>
          <a:stretch>
            <a:fillRect/>
          </a:stretch>
        </p:blipFill>
        <p:spPr>
          <a:xfrm>
            <a:off x="1525853" y="2160588"/>
            <a:ext cx="6900332" cy="3881437"/>
          </a:xfrm>
          <a:prstGeom prst="rect">
            <a:avLst/>
          </a:prstGeom>
        </p:spPr>
      </p:pic>
      <p:cxnSp>
        <p:nvCxnSpPr>
          <p:cNvPr id="6" name="Elbow Connector 5"/>
          <p:cNvCxnSpPr/>
          <p:nvPr/>
        </p:nvCxnSpPr>
        <p:spPr>
          <a:xfrm>
            <a:off x="9362209" y="1264555"/>
            <a:ext cx="1007918" cy="976746"/>
          </a:xfrm>
          <a:prstGeom prst="bentConnector3">
            <a:avLst/>
          </a:prstGeom>
          <a:ln>
            <a:solidFill>
              <a:srgbClr val="FFFF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783588235"/>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940626" y="0"/>
            <a:ext cx="9251373" cy="6858000"/>
          </a:xfrm>
          <a:prstGeom prst="rect">
            <a:avLst/>
          </a:prstGeom>
        </p:spPr>
      </p:pic>
    </p:spTree>
    <p:extLst>
      <p:ext uri="{BB962C8B-B14F-4D97-AF65-F5344CB8AC3E}">
        <p14:creationId xmlns:p14="http://schemas.microsoft.com/office/powerpoint/2010/main" val="1325399574"/>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6000" dirty="0" smtClean="0"/>
              <a:t>جستجو </a:t>
            </a:r>
            <a:endParaRPr lang="en-US" sz="6000" dirty="0"/>
          </a:p>
        </p:txBody>
      </p:sp>
      <p:sp>
        <p:nvSpPr>
          <p:cNvPr id="3" name="Content Placeholder 2"/>
          <p:cNvSpPr>
            <a:spLocks noGrp="1"/>
          </p:cNvSpPr>
          <p:nvPr>
            <p:ph idx="1"/>
          </p:nvPr>
        </p:nvSpPr>
        <p:spPr>
          <a:xfrm>
            <a:off x="2589212" y="2133600"/>
            <a:ext cx="8915400" cy="2957945"/>
          </a:xfrm>
        </p:spPr>
        <p:txBody>
          <a:bodyPr/>
          <a:lstStyle/>
          <a:p>
            <a:pPr algn="r" rtl="1"/>
            <a:r>
              <a:rPr lang="fa-IR" dirty="0" smtClean="0"/>
              <a:t>با وارد کردن واژه مورد نظر در کادر جستجو ، نتایج جستجو بازیابی  و نمایان می شوند .</a:t>
            </a:r>
          </a:p>
          <a:p>
            <a:pPr algn="r" rtl="1"/>
            <a:endParaRPr lang="fa-IR" dirty="0" smtClean="0"/>
          </a:p>
          <a:p>
            <a:pPr algn="r" rtl="1"/>
            <a:r>
              <a:rPr lang="fa-IR" dirty="0" smtClean="0"/>
              <a:t>در صورت درج اشباه املای واژه ، سایت کلمه پیشنهاد شده ای را در زیر کادر جستجو نمایان می سازد که می توان برای جستجو بر روی آن کلیک و از آن استفاده کرد.</a:t>
            </a:r>
          </a:p>
          <a:p>
            <a:pPr algn="r" rtl="1"/>
            <a:endParaRPr lang="fa-IR" dirty="0" smtClean="0"/>
          </a:p>
          <a:p>
            <a:pPr algn="r" rtl="1"/>
            <a:r>
              <a:rPr lang="fa-IR" dirty="0" smtClean="0"/>
              <a:t>این سایت قابلیت جستجو با کلمه ، عبارت و مخفف دارد.</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4491" y="5429250"/>
            <a:ext cx="3200400" cy="1428750"/>
          </a:xfrm>
          <a:prstGeom prst="rect">
            <a:avLst/>
          </a:prstGeom>
        </p:spPr>
      </p:pic>
    </p:spTree>
    <p:extLst>
      <p:ext uri="{BB962C8B-B14F-4D97-AF65-F5344CB8AC3E}">
        <p14:creationId xmlns:p14="http://schemas.microsoft.com/office/powerpoint/2010/main" val="2767910048"/>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Grp="1" noChangeAspect="1"/>
          </p:cNvPicPr>
          <p:nvPr>
            <p:ph idx="1"/>
          </p:nvPr>
        </p:nvPicPr>
        <p:blipFill>
          <a:blip r:embed="rId2"/>
          <a:stretch>
            <a:fillRect/>
          </a:stretch>
        </p:blipFill>
        <p:spPr>
          <a:xfrm>
            <a:off x="137161" y="525779"/>
            <a:ext cx="12054840" cy="6546273"/>
          </a:xfrm>
          <a:prstGeom prst="rect">
            <a:avLst/>
          </a:prstGeom>
        </p:spPr>
      </p:pic>
      <p:sp>
        <p:nvSpPr>
          <p:cNvPr id="2" name="TextBox 1"/>
          <p:cNvSpPr txBox="1"/>
          <p:nvPr/>
        </p:nvSpPr>
        <p:spPr>
          <a:xfrm>
            <a:off x="2057399" y="3523102"/>
            <a:ext cx="1330037" cy="240065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r" rtl="1"/>
            <a:r>
              <a:rPr lang="fa-IR" sz="1000" dirty="0" smtClean="0"/>
              <a:t>کتاب</a:t>
            </a:r>
          </a:p>
          <a:p>
            <a:pPr algn="r" rtl="1"/>
            <a:r>
              <a:rPr lang="fa-IR" sz="1000" dirty="0" smtClean="0"/>
              <a:t>مجله</a:t>
            </a:r>
          </a:p>
          <a:p>
            <a:pPr algn="r" rtl="1"/>
            <a:endParaRPr lang="fa-IR" sz="1000" dirty="0" smtClean="0"/>
          </a:p>
          <a:p>
            <a:pPr algn="r" rtl="1"/>
            <a:r>
              <a:rPr lang="fa-IR" sz="1000" dirty="0" smtClean="0"/>
              <a:t>کار آزمایی بالینی</a:t>
            </a:r>
          </a:p>
          <a:p>
            <a:pPr algn="r" rtl="1"/>
            <a:endParaRPr lang="fa-IR" sz="1000" dirty="0" smtClean="0"/>
          </a:p>
          <a:p>
            <a:pPr algn="r" rtl="1"/>
            <a:r>
              <a:rPr lang="fa-IR" sz="1000" dirty="0" smtClean="0"/>
              <a:t>اطلاعات دارویی </a:t>
            </a:r>
            <a:endParaRPr lang="fa-IR" sz="1000" dirty="0"/>
          </a:p>
          <a:p>
            <a:pPr algn="r" rtl="1"/>
            <a:r>
              <a:rPr lang="fa-IR" sz="1000" dirty="0" smtClean="0"/>
              <a:t>راهنماها</a:t>
            </a:r>
          </a:p>
          <a:p>
            <a:pPr algn="r" rtl="1"/>
            <a:endParaRPr lang="fa-IR" sz="1000" dirty="0" smtClean="0"/>
          </a:p>
          <a:p>
            <a:pPr algn="r" rtl="1"/>
            <a:r>
              <a:rPr lang="fa-IR" sz="1000" dirty="0" smtClean="0"/>
              <a:t>آموزش بیمار</a:t>
            </a:r>
          </a:p>
          <a:p>
            <a:pPr algn="r" rtl="1"/>
            <a:r>
              <a:rPr lang="fa-IR" sz="1000" dirty="0" smtClean="0"/>
              <a:t>مشاوره بالینی</a:t>
            </a:r>
          </a:p>
          <a:p>
            <a:pPr algn="r" rtl="1"/>
            <a:endParaRPr lang="fa-IR" sz="1000" dirty="0"/>
          </a:p>
          <a:p>
            <a:pPr algn="r" rtl="1"/>
            <a:r>
              <a:rPr lang="fa-IR" sz="1000" dirty="0" smtClean="0"/>
              <a:t>مدلاین</a:t>
            </a:r>
          </a:p>
          <a:p>
            <a:pPr algn="r" rtl="1"/>
            <a:r>
              <a:rPr lang="fa-IR" sz="1000" dirty="0" smtClean="0"/>
              <a:t>چند رسانه ای </a:t>
            </a:r>
          </a:p>
          <a:p>
            <a:pPr algn="r" rtl="1"/>
            <a:endParaRPr lang="fa-IR" sz="1000" dirty="0"/>
          </a:p>
          <a:p>
            <a:pPr algn="r" rtl="1"/>
            <a:r>
              <a:rPr lang="fa-IR" sz="1000" dirty="0" smtClean="0"/>
              <a:t>مشاوره جراحی</a:t>
            </a:r>
            <a:endParaRPr lang="en-US" sz="1000" dirty="0"/>
          </a:p>
        </p:txBody>
      </p:sp>
      <p:sp>
        <p:nvSpPr>
          <p:cNvPr id="3" name="TextBox 2"/>
          <p:cNvSpPr txBox="1"/>
          <p:nvPr/>
        </p:nvSpPr>
        <p:spPr>
          <a:xfrm>
            <a:off x="7159337" y="3523102"/>
            <a:ext cx="3262745"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r" rtl="1"/>
            <a:r>
              <a:rPr lang="fa-IR" dirty="0"/>
              <a:t>برای محدود کردن جستجو </a:t>
            </a:r>
            <a:r>
              <a:rPr lang="fa-IR" dirty="0" smtClean="0"/>
              <a:t>به منابع مورد نظر ، از </a:t>
            </a:r>
            <a:r>
              <a:rPr lang="fa-IR" dirty="0"/>
              <a:t>کادر کشویی سمت چپ می توان استفاده کرد. </a:t>
            </a:r>
          </a:p>
        </p:txBody>
      </p:sp>
      <p:cxnSp>
        <p:nvCxnSpPr>
          <p:cNvPr id="7" name="Elbow Connector 6"/>
          <p:cNvCxnSpPr/>
          <p:nvPr/>
        </p:nvCxnSpPr>
        <p:spPr>
          <a:xfrm rot="10800000">
            <a:off x="4665518" y="3251478"/>
            <a:ext cx="2421082" cy="1194954"/>
          </a:xfrm>
          <a:prstGeom prst="bentConnector3">
            <a:avLst/>
          </a:prstGeom>
          <a:ln>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32510861"/>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dirty="0" smtClean="0"/>
              <a:t>نحوه جستجوی کتاب در کلینیکال کی</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61569" y="3229769"/>
            <a:ext cx="2628900" cy="1743075"/>
          </a:xfrm>
        </p:spPr>
      </p:pic>
    </p:spTree>
    <p:extLst>
      <p:ext uri="{BB962C8B-B14F-4D97-AF65-F5344CB8AC3E}">
        <p14:creationId xmlns:p14="http://schemas.microsoft.com/office/powerpoint/2010/main" val="309654732"/>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1131</TotalTime>
  <Words>1256</Words>
  <Application>Microsoft Office PowerPoint</Application>
  <PresentationFormat>Widescreen</PresentationFormat>
  <Paragraphs>107</Paragraphs>
  <Slides>45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Aharoni</vt:lpstr>
      <vt:lpstr>Arial</vt:lpstr>
      <vt:lpstr>Tahoma</vt:lpstr>
      <vt:lpstr>Trebuchet MS</vt:lpstr>
      <vt:lpstr>Wingdings</vt:lpstr>
      <vt:lpstr>Wingdings 3</vt:lpstr>
      <vt:lpstr>Facet</vt:lpstr>
      <vt:lpstr>PowerPoint Presentation</vt:lpstr>
      <vt:lpstr>PowerPoint Presentation</vt:lpstr>
      <vt:lpstr>PowerPoint Presentation</vt:lpstr>
      <vt:lpstr>PowerPoint Presentation</vt:lpstr>
      <vt:lpstr>برای استفاده بهتر از امکانات سایت مانند ذخیره نتایج جستجو و بازیـــابی آنها در مراجعات بعدی، ثبت نام (Register) کنید . پس از انجام ثبت نام ، از گزینه Login  برای وارد شدن به سایت استفاده نمایید.</vt:lpstr>
      <vt:lpstr>PowerPoint Presentation</vt:lpstr>
      <vt:lpstr>جستجو </vt:lpstr>
      <vt:lpstr>PowerPoint Presentation</vt:lpstr>
      <vt:lpstr>نحوه جستجوی کتاب در کلینیکال کی</vt:lpstr>
      <vt:lpstr>PowerPoint Presentation</vt:lpstr>
      <vt:lpstr>PowerPoint Presentation</vt:lpstr>
      <vt:lpstr>PowerPoint Presentation</vt:lpstr>
      <vt:lpstr>PowerPoint Presentation</vt:lpstr>
      <vt:lpstr>نحوه جستجوی مقاله در سایت کلینیکال کی</vt:lpstr>
      <vt:lpstr>با وارد کردن کلمه geriatric  در کادر جستجو و انتخاب Journals  ، مقالاتی با موضوع geriatric  نمایش داده خواهد شد.  فولتکست مقالات با کلیک بر روی آیکن Pdf  قابل دانلود است.  برای اخص کردن مقاله می توان از Filter  موجود در بالای مقالات بازیابی شده استفاده کرد:      1-نوع مقاله را در قسمت Source type  مشخص می کنیم:                     * مقالات دارای فولتکست ( Full text article):این مقالات را می توان در سایت مطالعه کرد یا متن کامل آنرا با کلیک بر روی Pdf  دریافت و ذخیره و پرینت کرد.             * مقالات مدلاین (Medline) : این مقالات بصورت چکیده در سایت هستند و برای دریافت متن کامل مقاله ، شما را آخر چکیده مقاله ، در قسمت NLM citation ID به آدرس آن در سایت پابمد ارجاع می دهند.    2-نوع مطالعه را در قسمت Study type مشخص می کنیم: systematic review *         meta analysis *         randomized control trials *         narrative review *                </vt:lpstr>
      <vt:lpstr>3- مقاله را می توان از نظر موضوعی اخص تر کرد. برای این منظور از Specialties استفاده می کنیم. با باز کردن لینک کشویی مزبور ، موضوعات اخص تر را می توان دید و از آنها برای  جستجوی بهتر استفاده کرد.    4- و در آخر ، مقالات بازیابی شده را در حیطه زمانی مشخص می توان جستجو کرد.</vt:lpstr>
      <vt:lpstr>PowerPoint Presentation</vt:lpstr>
      <vt:lpstr>سمت راست صفحه ، اطلاعات مجله را می توان دید و سمت چپ تورق سریعتر در مقاله را  ممکن می کند.</vt:lpstr>
      <vt:lpstr>اگر خواهان مقالاتی باشیم که فقط چکیده دارند می توانیم در کادر اصلی جستجو ، از منوی کشویی سمت چپ گزینه مدلاین را انتخاب کنیم و کلید واژه مورد نظر را در قسمت جستجو تایپ کنیم.....مقالاتی که بازیابی می شوند دارای چکیده و فاقد فولتکست خواهند بود.</vt:lpstr>
      <vt:lpstr>همانطور که قبلا گفته شد برای دریافت فولتکست بر روی PMID  مقاله کلیک می کنیم تا به سایت پابمد متصل شده و لینک دسترسی را دریافت کنیم</vt:lpstr>
      <vt:lpstr>نحوه جستجوی اطلاعات دارویی در سایت کلینیکال کی</vt:lpstr>
      <vt:lpstr>PowerPoint Presentation</vt:lpstr>
      <vt:lpstr>تعداد 54 رکورد در مورد داروی استامینوفن نشان داده می شود. بر روی هر کدام ار نتایج مورد نظر که کلیک کنیم اطلاعات دارو اعم از نحوه مصرف ، تداخلات ، عوارض و .... نمایش داده خواهند شد. </vt:lpstr>
      <vt:lpstr>PowerPoint Presentation</vt:lpstr>
      <vt:lpstr>چنانچه به دنبال جستجوی دارو برای درمان بیماری خاصی هستیم نیز نام بیماری در کادر جستجو نوشته شده و محتوا بر روی Drug monographs  قرار می گیرد. بطور مثال بیماری  میگرن در کادر نوشته شده و جستجو می گردد.</vt:lpstr>
      <vt:lpstr>تعداد نتایج 69 مورد است. با کلیک بر روی نتیجه مورد نظر ، اطلاعات دارویی آن نشان داده خواهد شد .</vt:lpstr>
      <vt:lpstr>آموزش بیمار  Patient Education </vt:lpstr>
      <vt:lpstr>اگر به دنبال مطلبی برای شناخت و درمان یک بیماری هستید این سایت اطلاعات مفیدی در اختیارتان می گذارد. نام بیماری را در کادر جستجو وارد کرده و محتوا را بر روی patient education  قرار دهید. بطور مثال آسم کودکان را مورد جستجو قرار می دهیم:</vt:lpstr>
      <vt:lpstr>با زدن کلید جستجو و انتخاب یکی از نتایج ، اطلاعات مفیدی در مورد اینکه آن بیماری چیست، نشانه ها ، درمان ها ، مراقبت ها و ... خواهید داشت.</vt:lpstr>
      <vt:lpstr>نحوه جستجوی مولتی مدیا در سایت کلینیکال کی</vt:lpstr>
      <vt:lpstr> جهت جستجوی تصاویر و ویدئوهای مورد نیاز، عنوان را بر روی مولتی مدیا قرار داده و کلمه مورد جستجو را در کادر جستجو تایپ کنید.</vt:lpstr>
      <vt:lpstr>اگر مایل به دیدن تصاویر هستید ضربدر کنار ویدئو را بزنید تا فقط تصاویر نشان داده شوند و اگر ویدیوها را می خواهید ببینید ضربدر کنار تصاویر را بزنید تا فقط ویدئوها نشان داده شوند. کلینیکال کی لینکی برای دانلود ویدیوها نمی دهد ولی برای دسترسی های بعدی به شما اجازه ذخیره ویدئو در پروفایل خودتان را خواهد داد.</vt:lpstr>
      <vt:lpstr>PowerPoint Presentation</vt:lpstr>
      <vt:lpstr>PowerPoint Presentation</vt:lpstr>
      <vt:lpstr>با زدن دکمه  پخش ، ویدئوی مورد نظر نمایش داده خواهد شد</vt:lpstr>
      <vt:lpstr> برای درست کردن اسلاید می توان چند عکس را با زدن تیک در مربع کنار آنها انتخاب کرده و گزینه add to presentation  را از بالا بزنیم( به این منظور ابتدا باید Login شوید)</vt:lpstr>
      <vt:lpstr>اگر خواهان اطلاعاتی در مورد پروسه جراحی باشیم میتوانیم از قسمت procedures consult  استفاده کنیم</vt:lpstr>
      <vt:lpstr>به عنوان مثال می خواهیم در مورد جراحی   Thyroid gland  اطلاعاتی به دست آوریم</vt:lpstr>
      <vt:lpstr>اطلاعات این قسمت شامل آمادگیهای قبل جراحی ، تجهیزات مورد نیاز ، فیلم عمل جراحی ، عوارض ، تکنیک ها و غیر می باشد.</vt:lpstr>
      <vt:lpstr>راهنماها           Guidelines</vt:lpstr>
      <vt:lpstr>برای پیدا کردن راهنماهای بالینی از قسمت Guidelines  استفاده می کنیم. به عنوان مثال یک راهنما در مورد نحوه رفتار با بیمار مبتلا به پارکینسون می خواهیم </vt:lpstr>
      <vt:lpstr>کار آزمایی بالینی           Clinical trials </vt:lpstr>
      <vt:lpstr>کار آزمایی بالینی یک مطالعه پزشکی به منظور ارزشیابی و مشاهده اثر یک مورد معین در سلامت فرد می باشد. ثبت کارآزمایی بالینی منجر به جلوگیری از انجام مطالعات تکراری می شود. برای جستجوی این موارد از قسمت clinical trials  استفاده کرده ، کلمه یا عبارت مورد جستجو را در کادر جستجو درج می کنیم:</vt:lpstr>
      <vt:lpstr>برای دستیابی به اطلاعات مورد نظر بر روی نتایج بازیابی کلیک می کنیم:</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103</cp:revision>
  <dcterms:created xsi:type="dcterms:W3CDTF">2016-03-06T05:56:15Z</dcterms:created>
  <dcterms:modified xsi:type="dcterms:W3CDTF">2019-11-04T09:46:28Z</dcterms:modified>
</cp:coreProperties>
</file>